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31"/>
  </p:notesMasterIdLst>
  <p:sldIdLst>
    <p:sldId id="266" r:id="rId2"/>
    <p:sldId id="267" r:id="rId3"/>
    <p:sldId id="269" r:id="rId4"/>
    <p:sldId id="270" r:id="rId5"/>
    <p:sldId id="273" r:id="rId6"/>
    <p:sldId id="271" r:id="rId7"/>
    <p:sldId id="272" r:id="rId8"/>
    <p:sldId id="274" r:id="rId9"/>
    <p:sldId id="287" r:id="rId10"/>
    <p:sldId id="288" r:id="rId11"/>
    <p:sldId id="289" r:id="rId12"/>
    <p:sldId id="290" r:id="rId13"/>
    <p:sldId id="296" r:id="rId14"/>
    <p:sldId id="275" r:id="rId15"/>
    <p:sldId id="277" r:id="rId16"/>
    <p:sldId id="278" r:id="rId17"/>
    <p:sldId id="279" r:id="rId18"/>
    <p:sldId id="297" r:id="rId19"/>
    <p:sldId id="276" r:id="rId20"/>
    <p:sldId id="295" r:id="rId21"/>
    <p:sldId id="280" r:id="rId22"/>
    <p:sldId id="281" r:id="rId23"/>
    <p:sldId id="282" r:id="rId24"/>
    <p:sldId id="284" r:id="rId25"/>
    <p:sldId id="285" r:id="rId26"/>
    <p:sldId id="286" r:id="rId27"/>
    <p:sldId id="283" r:id="rId28"/>
    <p:sldId id="294" r:id="rId29"/>
    <p:sldId id="292" r:id="rId3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07" d="100"/>
          <a:sy n="107" d="100"/>
        </p:scale>
        <p:origin x="-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6F6C24B-EF65-4A0A-9DC7-025C7E82DE16}" type="datetimeFigureOut">
              <a:rPr lang="fa-IR" smtClean="0"/>
              <a:t>1437/01/28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2DC804-27CF-494A-AD85-B405CAA6FD18}" type="slidenum">
              <a:rPr lang="fa-IR" smtClean="0"/>
              <a:t>‹#›</a:t>
            </a:fld>
            <a:endParaRPr lang="fa-IR"/>
          </a:p>
        </p:txBody>
      </p:sp>
    </p:spTree>
    <p:extLst>
      <p:ext uri="{BB962C8B-B14F-4D97-AF65-F5344CB8AC3E}">
        <p14:creationId xmlns:p14="http://schemas.microsoft.com/office/powerpoint/2010/main" val="33606694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1</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10</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11</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12</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13</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14</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15</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16</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17</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18</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19</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2</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20</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21</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22</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23</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24</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25</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26</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27</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28</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29</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3</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4</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5</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6</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7</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8</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35081-26D0-4A4A-85F7-2685B9B126C8}" type="slidenum">
              <a:rPr lang="fa-IR" smtClean="0">
                <a:solidFill>
                  <a:prstClr val="black"/>
                </a:solidFill>
              </a:rPr>
              <a:pPr/>
              <a:t>9</a:t>
            </a:fld>
            <a:endParaRPr lang="fa-IR">
              <a:solidFill>
                <a:prstClr val="black"/>
              </a:solidFill>
            </a:endParaRPr>
          </a:p>
        </p:txBody>
      </p:sp>
    </p:spTree>
    <p:extLst>
      <p:ext uri="{BB962C8B-B14F-4D97-AF65-F5344CB8AC3E}">
        <p14:creationId xmlns:p14="http://schemas.microsoft.com/office/powerpoint/2010/main" val="326000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C4794A-986C-42BE-8BF7-694D40574CB5}" type="datetimeFigureOut">
              <a:rPr lang="en-US" smtClean="0">
                <a:solidFill>
                  <a:prstClr val="black">
                    <a:lumMod val="50000"/>
                    <a:lumOff val="50000"/>
                  </a:prstClr>
                </a:solidFill>
              </a:rPr>
              <a:pPr/>
              <a:t>11/10/2015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7E37913-DB55-4BB5-B1BC-77D4946B84C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96543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C4794A-986C-42BE-8BF7-694D40574CB5}" type="datetimeFigureOut">
              <a:rPr lang="en-US" smtClean="0">
                <a:solidFill>
                  <a:prstClr val="black">
                    <a:lumMod val="50000"/>
                    <a:lumOff val="50000"/>
                  </a:prstClr>
                </a:solidFill>
              </a:rPr>
              <a:pPr/>
              <a:t>11/10/2015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7E37913-DB55-4BB5-B1BC-77D4946B84C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882752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C4794A-986C-42BE-8BF7-694D40574CB5}" type="datetimeFigureOut">
              <a:rPr lang="en-US" smtClean="0">
                <a:solidFill>
                  <a:prstClr val="black">
                    <a:lumMod val="50000"/>
                    <a:lumOff val="50000"/>
                  </a:prstClr>
                </a:solidFill>
              </a:rPr>
              <a:pPr/>
              <a:t>11/10/2015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7E37913-DB55-4BB5-B1BC-77D4946B84C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597722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C4794A-986C-42BE-8BF7-694D40574CB5}" type="datetimeFigureOut">
              <a:rPr lang="en-US" smtClean="0">
                <a:solidFill>
                  <a:prstClr val="black">
                    <a:lumMod val="50000"/>
                    <a:lumOff val="50000"/>
                  </a:prstClr>
                </a:solidFill>
              </a:rPr>
              <a:pPr/>
              <a:t>11/10/2015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7E37913-DB55-4BB5-B1BC-77D4946B84C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3" descr="IWPCO-trans.png"/>
          <p:cNvPicPr>
            <a:picLocks noChangeAspect="1"/>
          </p:cNvPicPr>
          <p:nvPr userDrawn="1"/>
        </p:nvPicPr>
        <p:blipFill>
          <a:blip r:embed="rId2" cstate="screen"/>
          <a:srcRect/>
          <a:stretch>
            <a:fillRect/>
          </a:stretch>
        </p:blipFill>
        <p:spPr bwMode="auto">
          <a:xfrm>
            <a:off x="133324" y="0"/>
            <a:ext cx="723900" cy="825500"/>
          </a:xfrm>
          <a:prstGeom prst="rect">
            <a:avLst/>
          </a:prstGeom>
          <a:noFill/>
          <a:ln w="9525">
            <a:noFill/>
            <a:miter lim="800000"/>
            <a:headEnd/>
            <a:tailEnd/>
          </a:ln>
        </p:spPr>
      </p:pic>
      <p:pic>
        <p:nvPicPr>
          <p:cNvPr id="9" name="Picture 2" descr="Logo_large"/>
          <p:cNvPicPr>
            <a:picLocks noChangeAspect="1" noChangeArrowheads="1"/>
          </p:cNvPicPr>
          <p:nvPr userDrawn="1"/>
        </p:nvPicPr>
        <p:blipFill>
          <a:blip r:embed="rId3" cstate="screen"/>
          <a:srcRect/>
          <a:stretch>
            <a:fillRect/>
          </a:stretch>
        </p:blipFill>
        <p:spPr bwMode="auto">
          <a:xfrm>
            <a:off x="0" y="6215082"/>
            <a:ext cx="998657" cy="642918"/>
          </a:xfrm>
          <a:prstGeom prst="rect">
            <a:avLst/>
          </a:prstGeom>
          <a:noFill/>
          <a:ln w="9525">
            <a:noFill/>
            <a:miter lim="800000"/>
            <a:headEnd/>
            <a:tailEnd/>
          </a:ln>
        </p:spPr>
      </p:pic>
    </p:spTree>
    <p:extLst>
      <p:ext uri="{BB962C8B-B14F-4D97-AF65-F5344CB8AC3E}">
        <p14:creationId xmlns:p14="http://schemas.microsoft.com/office/powerpoint/2010/main" val="186045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C4794A-986C-42BE-8BF7-694D40574CB5}" type="datetimeFigureOut">
              <a:rPr lang="en-US" smtClean="0">
                <a:solidFill>
                  <a:prstClr val="black">
                    <a:lumMod val="50000"/>
                    <a:lumOff val="50000"/>
                  </a:prstClr>
                </a:solidFill>
              </a:rPr>
              <a:pPr/>
              <a:t>11/10/2015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7E37913-DB55-4BB5-B1BC-77D4946B84C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348477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C4794A-986C-42BE-8BF7-694D40574CB5}" type="datetimeFigureOut">
              <a:rPr lang="en-US" smtClean="0">
                <a:solidFill>
                  <a:prstClr val="black">
                    <a:lumMod val="50000"/>
                    <a:lumOff val="50000"/>
                  </a:prstClr>
                </a:solidFill>
              </a:rPr>
              <a:pPr/>
              <a:t>11/10/2015</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7E37913-DB55-4BB5-B1BC-77D4946B84C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2" descr="Logo_large"/>
          <p:cNvPicPr>
            <a:picLocks noChangeAspect="1" noChangeArrowheads="1"/>
          </p:cNvPicPr>
          <p:nvPr userDrawn="1"/>
        </p:nvPicPr>
        <p:blipFill>
          <a:blip r:embed="rId2" cstate="screen"/>
          <a:srcRect/>
          <a:stretch>
            <a:fillRect/>
          </a:stretch>
        </p:blipFill>
        <p:spPr bwMode="auto">
          <a:xfrm>
            <a:off x="0" y="0"/>
            <a:ext cx="1225550" cy="788988"/>
          </a:xfrm>
          <a:prstGeom prst="rect">
            <a:avLst/>
          </a:prstGeom>
          <a:noFill/>
          <a:ln w="9525">
            <a:noFill/>
            <a:miter lim="800000"/>
            <a:headEnd/>
            <a:tailEnd/>
          </a:ln>
        </p:spPr>
      </p:pic>
    </p:spTree>
    <p:extLst>
      <p:ext uri="{BB962C8B-B14F-4D97-AF65-F5344CB8AC3E}">
        <p14:creationId xmlns:p14="http://schemas.microsoft.com/office/powerpoint/2010/main" val="2500109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C4794A-986C-42BE-8BF7-694D40574CB5}" type="datetimeFigureOut">
              <a:rPr lang="en-US" smtClean="0">
                <a:solidFill>
                  <a:prstClr val="black">
                    <a:lumMod val="50000"/>
                    <a:lumOff val="50000"/>
                  </a:prstClr>
                </a:solidFill>
              </a:rPr>
              <a:pPr/>
              <a:t>11/10/2015</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7E37913-DB55-4BB5-B1BC-77D4946B84C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pic>
        <p:nvPicPr>
          <p:cNvPr id="11" name="Picture 2" descr="Logo_large"/>
          <p:cNvPicPr>
            <a:picLocks noChangeAspect="1" noChangeArrowheads="1"/>
          </p:cNvPicPr>
          <p:nvPr userDrawn="1"/>
        </p:nvPicPr>
        <p:blipFill>
          <a:blip r:embed="rId2" cstate="screen"/>
          <a:srcRect/>
          <a:stretch>
            <a:fillRect/>
          </a:stretch>
        </p:blipFill>
        <p:spPr bwMode="auto">
          <a:xfrm>
            <a:off x="0" y="0"/>
            <a:ext cx="1225550" cy="788988"/>
          </a:xfrm>
          <a:prstGeom prst="rect">
            <a:avLst/>
          </a:prstGeom>
          <a:noFill/>
          <a:ln w="9525">
            <a:noFill/>
            <a:miter lim="800000"/>
            <a:headEnd/>
            <a:tailEnd/>
          </a:ln>
        </p:spPr>
      </p:pic>
    </p:spTree>
    <p:extLst>
      <p:ext uri="{BB962C8B-B14F-4D97-AF65-F5344CB8AC3E}">
        <p14:creationId xmlns:p14="http://schemas.microsoft.com/office/powerpoint/2010/main" val="906064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C4794A-986C-42BE-8BF7-694D40574CB5}" type="datetimeFigureOut">
              <a:rPr lang="en-US" smtClean="0">
                <a:solidFill>
                  <a:prstClr val="black">
                    <a:lumMod val="50000"/>
                    <a:lumOff val="50000"/>
                  </a:prstClr>
                </a:solidFill>
              </a:rPr>
              <a:pPr/>
              <a:t>11/10/2015</a:t>
            </a:fld>
            <a:endParaRPr 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7E37913-DB55-4BB5-B1BC-77D4946B84C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pic>
        <p:nvPicPr>
          <p:cNvPr id="6" name="Picture 2" descr="Logo_large"/>
          <p:cNvPicPr>
            <a:picLocks noChangeAspect="1" noChangeArrowheads="1"/>
          </p:cNvPicPr>
          <p:nvPr userDrawn="1"/>
        </p:nvPicPr>
        <p:blipFill>
          <a:blip r:embed="rId2" cstate="screen"/>
          <a:srcRect/>
          <a:stretch>
            <a:fillRect/>
          </a:stretch>
        </p:blipFill>
        <p:spPr bwMode="auto">
          <a:xfrm>
            <a:off x="0" y="0"/>
            <a:ext cx="1225550" cy="788988"/>
          </a:xfrm>
          <a:prstGeom prst="rect">
            <a:avLst/>
          </a:prstGeom>
          <a:noFill/>
          <a:ln w="9525">
            <a:noFill/>
            <a:miter lim="800000"/>
            <a:headEnd/>
            <a:tailEnd/>
          </a:ln>
        </p:spPr>
      </p:pic>
    </p:spTree>
    <p:extLst>
      <p:ext uri="{BB962C8B-B14F-4D97-AF65-F5344CB8AC3E}">
        <p14:creationId xmlns:p14="http://schemas.microsoft.com/office/powerpoint/2010/main" val="3183959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4794A-986C-42BE-8BF7-694D40574CB5}" type="datetimeFigureOut">
              <a:rPr lang="en-US" smtClean="0">
                <a:solidFill>
                  <a:prstClr val="black">
                    <a:lumMod val="50000"/>
                    <a:lumOff val="50000"/>
                  </a:prstClr>
                </a:solidFill>
              </a:rPr>
              <a:pPr/>
              <a:t>11/10/2015</a:t>
            </a:fld>
            <a:endParaRPr lang="en-US"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7E37913-DB55-4BB5-B1BC-77D4946B84C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090196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4794A-986C-42BE-8BF7-694D40574CB5}" type="datetimeFigureOut">
              <a:rPr lang="en-US" smtClean="0">
                <a:solidFill>
                  <a:prstClr val="black">
                    <a:lumMod val="50000"/>
                    <a:lumOff val="50000"/>
                  </a:prstClr>
                </a:solidFill>
              </a:rPr>
              <a:pPr/>
              <a:t>11/10/2015</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7E37913-DB55-4BB5-B1BC-77D4946B84C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844193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4794A-986C-42BE-8BF7-694D40574CB5}" type="datetimeFigureOut">
              <a:rPr lang="en-US" smtClean="0">
                <a:solidFill>
                  <a:prstClr val="black">
                    <a:lumMod val="50000"/>
                    <a:lumOff val="50000"/>
                  </a:prstClr>
                </a:solidFill>
              </a:rPr>
              <a:pPr/>
              <a:t>11/10/2015</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7E37913-DB55-4BB5-B1BC-77D4946B84C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111687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rtl="0"/>
            <a:fld id="{82C4794A-986C-42BE-8BF7-694D40574CB5}" type="datetimeFigureOut">
              <a:rPr lang="en-US" smtClean="0">
                <a:solidFill>
                  <a:prstClr val="black">
                    <a:lumMod val="50000"/>
                    <a:lumOff val="50000"/>
                  </a:prstClr>
                </a:solidFill>
              </a:rPr>
              <a:pPr rtl="0"/>
              <a:t>11/10/2015</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rtl="0"/>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rtl="0"/>
            <a:fld id="{B7E37913-DB55-4BB5-B1BC-77D4946B84C0}" type="slidenum">
              <a:rPr lang="en-US" smtClean="0">
                <a:solidFill>
                  <a:prstClr val="black">
                    <a:lumMod val="50000"/>
                    <a:lumOff val="50000"/>
                  </a:prstClr>
                </a:solidFill>
              </a:rPr>
              <a:pPr rtl="0"/>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7519544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txBox="1">
            <a:spLocks/>
          </p:cNvSpPr>
          <p:nvPr/>
        </p:nvSpPr>
        <p:spPr>
          <a:xfrm>
            <a:off x="778515" y="-27384"/>
            <a:ext cx="7755632" cy="1800200"/>
          </a:xfrm>
          <a:prstGeom prst="rect">
            <a:avLst/>
          </a:prstGeom>
        </p:spPr>
        <p:txBody>
          <a:bodyPr anchor="ctr">
            <a:normAutofit/>
          </a:bodyPr>
          <a:lstStyle>
            <a:lvl1pPr algn="ctr"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B Zar" pitchFamily="2" charset="-78"/>
              </a:defRPr>
            </a:lvl1pPr>
            <a:extLst/>
          </a:lstStyle>
          <a:p>
            <a:r>
              <a:rPr lang="fa-IR" sz="2000" dirty="0" smtClean="0">
                <a:ln w="9525">
                  <a:solidFill>
                    <a:prstClr val="black"/>
                  </a:solidFill>
                </a:ln>
                <a:solidFill>
                  <a:srgbClr val="0070C0"/>
                </a:solidFill>
                <a:cs typeface="B Titr" pitchFamily="2" charset="-78"/>
              </a:rPr>
              <a:t/>
            </a:r>
            <a:br>
              <a:rPr lang="fa-IR" sz="2000" dirty="0" smtClean="0">
                <a:ln w="9525">
                  <a:solidFill>
                    <a:prstClr val="black"/>
                  </a:solidFill>
                </a:ln>
                <a:solidFill>
                  <a:srgbClr val="0070C0"/>
                </a:solidFill>
                <a:cs typeface="B Titr" pitchFamily="2" charset="-78"/>
              </a:rPr>
            </a:br>
            <a:r>
              <a:rPr lang="fa-IR" sz="4800" dirty="0" smtClean="0">
                <a:ln w="9525">
                  <a:solidFill>
                    <a:prstClr val="black"/>
                  </a:solidFill>
                </a:ln>
                <a:solidFill>
                  <a:prstClr val="white">
                    <a:lumMod val="85000"/>
                  </a:prstClr>
                </a:solidFill>
                <a:latin typeface="IranNastaliq" pitchFamily="18" charset="0"/>
                <a:cs typeface="IranNastaliq" pitchFamily="18" charset="0"/>
              </a:rPr>
              <a:t>(</a:t>
            </a:r>
            <a:r>
              <a:rPr lang="en-US" sz="4800" dirty="0" smtClean="0">
                <a:ln w="9525">
                  <a:solidFill>
                    <a:prstClr val="black"/>
                  </a:solidFill>
                </a:ln>
                <a:solidFill>
                  <a:prstClr val="white">
                    <a:lumMod val="85000"/>
                  </a:prstClr>
                </a:solidFill>
                <a:latin typeface="IranNastaliq" pitchFamily="18" charset="0"/>
                <a:cs typeface="IranNastaliq" pitchFamily="18" charset="0"/>
              </a:rPr>
              <a:t>)</a:t>
            </a:r>
            <a:r>
              <a:rPr lang="fa-IR" sz="4800" dirty="0" smtClean="0">
                <a:ln w="9525">
                  <a:solidFill>
                    <a:prstClr val="black"/>
                  </a:solidFill>
                </a:ln>
                <a:solidFill>
                  <a:prstClr val="white">
                    <a:lumMod val="85000"/>
                  </a:prstClr>
                </a:solidFill>
                <a:latin typeface="IranNastaliq" pitchFamily="18" charset="0"/>
                <a:cs typeface="IranNastaliq" pitchFamily="18" charset="0"/>
              </a:rPr>
              <a:t>بسمه تعالی))</a:t>
            </a:r>
            <a:r>
              <a:rPr lang="fa-IR" sz="2000" dirty="0" smtClean="0">
                <a:ln w="9525">
                  <a:solidFill>
                    <a:prstClr val="black"/>
                  </a:solidFill>
                </a:ln>
                <a:solidFill>
                  <a:prstClr val="white">
                    <a:lumMod val="85000"/>
                  </a:prstClr>
                </a:solidFill>
                <a:cs typeface="B Titr" pitchFamily="2" charset="-78"/>
              </a:rPr>
              <a:t/>
            </a:r>
            <a:br>
              <a:rPr lang="fa-IR" sz="2000" dirty="0" smtClean="0">
                <a:ln w="9525">
                  <a:solidFill>
                    <a:prstClr val="black"/>
                  </a:solidFill>
                </a:ln>
                <a:solidFill>
                  <a:prstClr val="white">
                    <a:lumMod val="85000"/>
                  </a:prstClr>
                </a:solidFill>
                <a:cs typeface="B Titr" pitchFamily="2" charset="-78"/>
              </a:rPr>
            </a:br>
            <a:r>
              <a:rPr lang="fa-IR" sz="2000" dirty="0" smtClean="0">
                <a:ln w="9525">
                  <a:solidFill>
                    <a:prstClr val="black"/>
                  </a:solidFill>
                </a:ln>
                <a:solidFill>
                  <a:prstClr val="white">
                    <a:lumMod val="85000"/>
                  </a:prstClr>
                </a:solidFill>
                <a:cs typeface="B Titr" pitchFamily="2" charset="-78"/>
              </a:rPr>
              <a:t/>
            </a:r>
            <a:br>
              <a:rPr lang="fa-IR" sz="2000" dirty="0" smtClean="0">
                <a:ln w="9525">
                  <a:solidFill>
                    <a:prstClr val="black"/>
                  </a:solidFill>
                </a:ln>
                <a:solidFill>
                  <a:prstClr val="white">
                    <a:lumMod val="85000"/>
                  </a:prstClr>
                </a:solidFill>
                <a:cs typeface="B Titr" pitchFamily="2" charset="-78"/>
              </a:rPr>
            </a:br>
            <a:endParaRPr lang="en-US" sz="2000" dirty="0">
              <a:ln w="9525">
                <a:solidFill>
                  <a:prstClr val="black"/>
                </a:solidFill>
              </a:ln>
              <a:solidFill>
                <a:prstClr val="white">
                  <a:lumMod val="85000"/>
                </a:prstClr>
              </a:solidFill>
              <a:cs typeface="B Titr" pitchFamily="2" charset="-78"/>
            </a:endParaRPr>
          </a:p>
        </p:txBody>
      </p:sp>
      <p:sp>
        <p:nvSpPr>
          <p:cNvPr id="9" name="Rectangle 8"/>
          <p:cNvSpPr/>
          <p:nvPr/>
        </p:nvSpPr>
        <p:spPr>
          <a:xfrm>
            <a:off x="238220" y="6418131"/>
            <a:ext cx="1178727" cy="830997"/>
          </a:xfrm>
          <a:prstGeom prst="rect">
            <a:avLst/>
          </a:prstGeom>
        </p:spPr>
        <p:txBody>
          <a:bodyPr wrap="square">
            <a:spAutoFit/>
          </a:bodyPr>
          <a:lstStyle/>
          <a:p>
            <a:pPr algn="ctr" rtl="0"/>
            <a:r>
              <a:rPr lang="fa-IR" sz="2400" dirty="0" smtClean="0">
                <a:ln w="9525">
                  <a:solidFill>
                    <a:prstClr val="black"/>
                  </a:solidFill>
                </a:ln>
                <a:solidFill>
                  <a:prstClr val="white">
                    <a:lumMod val="85000"/>
                  </a:prstClr>
                </a:solidFill>
                <a:effectLst>
                  <a:outerShdw blurRad="50000" dist="30000" dir="5400000" algn="tl" rotWithShape="0">
                    <a:srgbClr val="000000">
                      <a:alpha val="30000"/>
                    </a:srgbClr>
                  </a:outerShdw>
                </a:effectLst>
                <a:latin typeface="IranNastaliq" pitchFamily="18" charset="0"/>
                <a:cs typeface="IranNastaliq" pitchFamily="18" charset="0"/>
              </a:rPr>
              <a:t>11 آبان 1394</a:t>
            </a:r>
          </a:p>
          <a:p>
            <a:pPr algn="ctr" rtl="0"/>
            <a:endParaRPr lang="en-US" sz="2400" dirty="0">
              <a:ln w="9525">
                <a:solidFill>
                  <a:prstClr val="black"/>
                </a:solidFill>
              </a:ln>
              <a:solidFill>
                <a:prstClr val="white">
                  <a:lumMod val="85000"/>
                </a:prstClr>
              </a:solidFill>
              <a:effectLst>
                <a:outerShdw blurRad="50000" dist="30000" dir="5400000" algn="tl" rotWithShape="0">
                  <a:srgbClr val="000000">
                    <a:alpha val="30000"/>
                  </a:srgbClr>
                </a:outerShdw>
              </a:effectLst>
              <a:latin typeface="IranNastaliq" pitchFamily="18" charset="0"/>
              <a:cs typeface="IranNastaliq" pitchFamily="18" charset="0"/>
            </a:endParaRPr>
          </a:p>
        </p:txBody>
      </p:sp>
      <p:sp>
        <p:nvSpPr>
          <p:cNvPr id="12" name="Title 1"/>
          <p:cNvSpPr txBox="1">
            <a:spLocks/>
          </p:cNvSpPr>
          <p:nvPr/>
        </p:nvSpPr>
        <p:spPr>
          <a:xfrm>
            <a:off x="1001618" y="1484784"/>
            <a:ext cx="7532529" cy="1963138"/>
          </a:xfrm>
          <a:prstGeom prst="rect">
            <a:avLst/>
          </a:prstGeom>
        </p:spPr>
        <p:txBody>
          <a:bodyPr anchor="ctr">
            <a:normAutofit/>
          </a:bodyPr>
          <a:lstStyle>
            <a:lvl1pPr algn="ctr"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B Zar" pitchFamily="2" charset="-78"/>
              </a:defRPr>
            </a:lvl1pPr>
            <a:extLst/>
          </a:lstStyle>
          <a:p>
            <a:r>
              <a:rPr lang="fa-IR" sz="4800" dirty="0" smtClean="0">
                <a:ln w="9525">
                  <a:solidFill>
                    <a:prstClr val="black"/>
                  </a:solidFill>
                </a:ln>
                <a:solidFill>
                  <a:prstClr val="white">
                    <a:lumMod val="85000"/>
                  </a:prstClr>
                </a:solidFill>
                <a:latin typeface="IranNastaliq" pitchFamily="18" charset="0"/>
                <a:cs typeface="IranNastaliq" pitchFamily="18" charset="0"/>
              </a:rPr>
              <a:t>شرکت مهندسی  ایمن سازان  البرز  آسیا</a:t>
            </a:r>
            <a:r>
              <a:rPr lang="fa-IR" sz="4800" dirty="0">
                <a:ln w="9525">
                  <a:solidFill>
                    <a:prstClr val="black"/>
                  </a:solidFill>
                </a:ln>
                <a:solidFill>
                  <a:prstClr val="white">
                    <a:lumMod val="85000"/>
                  </a:prstClr>
                </a:solidFill>
                <a:latin typeface="IranNastaliq" pitchFamily="18" charset="0"/>
                <a:cs typeface="IranNastaliq" pitchFamily="18" charset="0"/>
              </a:rPr>
              <a:t/>
            </a:r>
            <a:br>
              <a:rPr lang="fa-IR" sz="4800" dirty="0">
                <a:ln w="9525">
                  <a:solidFill>
                    <a:prstClr val="black"/>
                  </a:solidFill>
                </a:ln>
                <a:solidFill>
                  <a:prstClr val="white">
                    <a:lumMod val="85000"/>
                  </a:prstClr>
                </a:solidFill>
                <a:latin typeface="IranNastaliq" pitchFamily="18" charset="0"/>
                <a:cs typeface="IranNastaliq" pitchFamily="18" charset="0"/>
              </a:rPr>
            </a:br>
            <a:r>
              <a:rPr lang="fa-IR" sz="2000" dirty="0" smtClean="0">
                <a:ln w="9525">
                  <a:solidFill>
                    <a:prstClr val="black"/>
                  </a:solidFill>
                </a:ln>
                <a:solidFill>
                  <a:prstClr val="white">
                    <a:lumMod val="85000"/>
                  </a:prstClr>
                </a:solidFill>
                <a:cs typeface="B Titr" pitchFamily="2" charset="-78"/>
              </a:rPr>
              <a:t/>
            </a:r>
            <a:br>
              <a:rPr lang="fa-IR" sz="2000" dirty="0" smtClean="0">
                <a:ln w="9525">
                  <a:solidFill>
                    <a:prstClr val="black"/>
                  </a:solidFill>
                </a:ln>
                <a:solidFill>
                  <a:prstClr val="white">
                    <a:lumMod val="85000"/>
                  </a:prstClr>
                </a:solidFill>
                <a:cs typeface="B Titr" pitchFamily="2" charset="-78"/>
              </a:rPr>
            </a:br>
            <a:r>
              <a:rPr lang="fa-IR" sz="4800" dirty="0" smtClean="0">
                <a:ln w="9525">
                  <a:solidFill>
                    <a:prstClr val="black"/>
                  </a:solidFill>
                </a:ln>
                <a:solidFill>
                  <a:prstClr val="white">
                    <a:lumMod val="85000"/>
                  </a:prstClr>
                </a:solidFill>
                <a:latin typeface="IranNastaliq" pitchFamily="18" charset="0"/>
                <a:cs typeface="IranNastaliq" pitchFamily="18" charset="0"/>
              </a:rPr>
              <a:t>پروژه  مسکن  مهر  شهر  جدید پردیس</a:t>
            </a:r>
            <a:endParaRPr lang="en-US" sz="2000" dirty="0">
              <a:ln w="9525">
                <a:solidFill>
                  <a:prstClr val="black"/>
                </a:solidFill>
              </a:ln>
              <a:solidFill>
                <a:srgbClr val="0070C0"/>
              </a:solidFill>
              <a:cs typeface="B Titr" pitchFamily="2" charset="-78"/>
            </a:endParaRPr>
          </a:p>
        </p:txBody>
      </p:sp>
      <p:sp>
        <p:nvSpPr>
          <p:cNvPr id="15" name="Rectangle 14"/>
          <p:cNvSpPr/>
          <p:nvPr/>
        </p:nvSpPr>
        <p:spPr>
          <a:xfrm>
            <a:off x="107504" y="6199641"/>
            <a:ext cx="1440160" cy="369332"/>
          </a:xfrm>
          <a:prstGeom prst="rect">
            <a:avLst/>
          </a:prstGeom>
        </p:spPr>
        <p:txBody>
          <a:bodyPr wrap="square">
            <a:spAutoFit/>
          </a:bodyPr>
          <a:lstStyle/>
          <a:p>
            <a:pPr algn="ctr" rtl="0"/>
            <a:r>
              <a:rPr lang="fa-IR" dirty="0" smtClean="0">
                <a:ln w="9525">
                  <a:solidFill>
                    <a:prstClr val="black"/>
                  </a:solidFill>
                </a:ln>
                <a:solidFill>
                  <a:prstClr val="white">
                    <a:lumMod val="85000"/>
                  </a:prstClr>
                </a:solidFill>
                <a:effectLst>
                  <a:outerShdw blurRad="50000" dist="30000" dir="5400000" algn="tl" rotWithShape="0">
                    <a:srgbClr val="000000">
                      <a:alpha val="30000"/>
                    </a:srgbClr>
                  </a:outerShdw>
                </a:effectLst>
                <a:latin typeface="IranNastaliq" pitchFamily="18" charset="0"/>
                <a:cs typeface="IranNastaliq" pitchFamily="18" charset="0"/>
              </a:rPr>
              <a:t>کنترل  پروژه</a:t>
            </a:r>
            <a:endParaRPr lang="en-US" dirty="0">
              <a:ln w="9525">
                <a:solidFill>
                  <a:prstClr val="black"/>
                </a:solidFill>
              </a:ln>
              <a:solidFill>
                <a:prstClr val="white">
                  <a:lumMod val="85000"/>
                </a:prstClr>
              </a:solidFill>
              <a:effectLst>
                <a:outerShdw blurRad="50000" dist="30000" dir="5400000" algn="tl" rotWithShape="0">
                  <a:srgbClr val="000000">
                    <a:alpha val="30000"/>
                  </a:srgbClr>
                </a:outerShdw>
              </a:effectLst>
              <a:latin typeface="IranNastaliq" pitchFamily="18" charset="0"/>
              <a:cs typeface="IranNastaliq" pitchFamily="18" charset="0"/>
            </a:endParaRPr>
          </a:p>
        </p:txBody>
      </p:sp>
    </p:spTree>
    <p:extLst>
      <p:ext uri="{BB962C8B-B14F-4D97-AF65-F5344CB8AC3E}">
        <p14:creationId xmlns:p14="http://schemas.microsoft.com/office/powerpoint/2010/main" val="2209004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86396984"/>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11 ):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052736"/>
            <a:ext cx="8572500" cy="507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903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90728440"/>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11 ):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1276350"/>
            <a:ext cx="7610475" cy="452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482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72672933"/>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11 ):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6386" name="Picture 2" descr="C:\Users\user\Desktop\New folder (3)\FILE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52736"/>
            <a:ext cx="7992888" cy="539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491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23438899"/>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قیمت</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واحدهای  فاز   11</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87503894"/>
              </p:ext>
            </p:extLst>
          </p:nvPr>
        </p:nvGraphicFramePr>
        <p:xfrm>
          <a:off x="7308304" y="764704"/>
          <a:ext cx="1656372" cy="579120"/>
        </p:xfrm>
        <a:graphic>
          <a:graphicData uri="http://schemas.openxmlformats.org/drawingml/2006/table">
            <a:tbl>
              <a:tblPr rtl="1" firstRow="1" bandRow="1"/>
              <a:tblGrid>
                <a:gridCol w="1656372"/>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3200" kern="120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فروش</a:t>
                      </a:r>
                      <a:r>
                        <a:rPr lang="fa-IR" sz="3200" kern="1200" baseline="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نوع  اول</a:t>
                      </a:r>
                      <a:endParaRPr lang="fa-IR" sz="3200" kern="1200" dirty="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539552" y="1412776"/>
            <a:ext cx="8323327" cy="1368152"/>
          </a:xfrm>
        </p:spPr>
        <p:txBody>
          <a:bodyPr/>
          <a:lstStyle/>
          <a:p>
            <a:pPr marL="0" indent="0" algn="just">
              <a:buNone/>
            </a:pPr>
            <a:r>
              <a:rPr lang="fa-IR" sz="200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B Nazanin" panose="00000400000000000000" pitchFamily="2" charset="-78"/>
              </a:rPr>
              <a:t>در این نوع فروش شماره بلوک و طبقه ی واحد مشخص شده نیست وخرید به صورت امتیازی می باشد که پس از 3 الی 4 ماه دعوت نامه از شرکت عمران پردیس برای خریدار برای انتخاب واحد ارسال می گردد.</a:t>
            </a:r>
            <a:endParaRPr lang="fa-IR" sz="200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B Nazani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210131317"/>
              </p:ext>
            </p:extLst>
          </p:nvPr>
        </p:nvGraphicFramePr>
        <p:xfrm>
          <a:off x="7308303" y="2636912"/>
          <a:ext cx="1829527" cy="518160"/>
        </p:xfrm>
        <a:graphic>
          <a:graphicData uri="http://schemas.openxmlformats.org/drawingml/2006/table">
            <a:tbl>
              <a:tblPr rtl="1" firstRow="1" bandRow="1"/>
              <a:tblGrid>
                <a:gridCol w="1829527"/>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جدول</a:t>
                      </a:r>
                      <a:r>
                        <a:rPr lang="fa-IR" sz="2800" kern="1200" baseline="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قیمت  ها</a:t>
                      </a:r>
                      <a:endParaRPr lang="fa-IR" sz="2800" kern="1200" dirty="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299292"/>
            <a:ext cx="7776864" cy="32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639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457223"/>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قیمت</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واحدهای  فاز   11</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755576" y="1484784"/>
            <a:ext cx="8107303" cy="1368152"/>
          </a:xfrm>
        </p:spPr>
        <p:txBody>
          <a:bodyPr/>
          <a:lstStyle/>
          <a:p>
            <a:pPr marL="0" indent="0" algn="just">
              <a:buNone/>
            </a:pPr>
            <a:r>
              <a:rPr lang="fa-IR" sz="200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در این نوع فروش شماره بلوک و طبقه واحد مشخص شده است وخرید به صورت  قراردادی می باشد.</a:t>
            </a:r>
            <a:endParaRPr lang="fa-IR" sz="200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91536356"/>
              </p:ext>
            </p:extLst>
          </p:nvPr>
        </p:nvGraphicFramePr>
        <p:xfrm>
          <a:off x="7308304" y="764704"/>
          <a:ext cx="1656372" cy="579120"/>
        </p:xfrm>
        <a:graphic>
          <a:graphicData uri="http://schemas.openxmlformats.org/drawingml/2006/table">
            <a:tbl>
              <a:tblPr rtl="1" firstRow="1" bandRow="1"/>
              <a:tblGrid>
                <a:gridCol w="1656372"/>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3200" kern="120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فروش</a:t>
                      </a:r>
                      <a:r>
                        <a:rPr lang="fa-IR" sz="3200" kern="1200" baseline="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نوع   دوم</a:t>
                      </a:r>
                      <a:endParaRPr lang="fa-IR" sz="3200" kern="1200" dirty="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32279729"/>
              </p:ext>
            </p:extLst>
          </p:nvPr>
        </p:nvGraphicFramePr>
        <p:xfrm>
          <a:off x="7164288" y="2420888"/>
          <a:ext cx="1829527" cy="518160"/>
        </p:xfrm>
        <a:graphic>
          <a:graphicData uri="http://schemas.openxmlformats.org/drawingml/2006/table">
            <a:tbl>
              <a:tblPr rtl="1" firstRow="1" bandRow="1"/>
              <a:tblGrid>
                <a:gridCol w="1829527"/>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جدول</a:t>
                      </a:r>
                      <a:r>
                        <a:rPr lang="fa-IR" sz="2800" kern="1200" baseline="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قیمت  ها</a:t>
                      </a:r>
                      <a:endParaRPr lang="fa-IR" sz="2800" kern="1200" dirty="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12976"/>
            <a:ext cx="7848872"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047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27810603"/>
              </p:ext>
            </p:extLst>
          </p:nvPr>
        </p:nvGraphicFramePr>
        <p:xfrm>
          <a:off x="7164288" y="153531"/>
          <a:ext cx="1800388" cy="518160"/>
        </p:xfrm>
        <a:graphic>
          <a:graphicData uri="http://schemas.openxmlformats.org/drawingml/2006/table">
            <a:tbl>
              <a:tblPr rtl="1" firstRow="1" bandRow="1"/>
              <a:tblGrid>
                <a:gridCol w="1800388"/>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شهر جدید پردیس(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8 ):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9" name="Title 1"/>
          <p:cNvSpPr>
            <a:spLocks noGrp="1"/>
          </p:cNvSpPr>
          <p:nvPr>
            <p:ph type="ctrTitle"/>
          </p:nvPr>
        </p:nvSpPr>
        <p:spPr>
          <a:xfrm>
            <a:off x="971428" y="1052736"/>
            <a:ext cx="7175351" cy="1793167"/>
          </a:xfrm>
        </p:spPr>
        <p:txBody>
          <a:bodyPr/>
          <a:lstStyle/>
          <a:p>
            <a:pPr marL="182880" indent="0" algn="just">
              <a:buNone/>
            </a:pPr>
            <a:r>
              <a:rPr lang="fa-IR" sz="2000" b="0"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Arial" panose="020B0604020202020204" pitchFamily="34" charset="0"/>
                <a:cs typeface="Arial" panose="020B0604020202020204" pitchFamily="34" charset="0"/>
              </a:rPr>
              <a:t>فاز 8 شهر پردیس ملقب به پروژه 488 هکتاری واقع شده در دره ی بهشت  و جنوب غرب پردیس می باشد و دسترسی اصلی این فاز از آزادراه تهران - پردیس می باشد.</a:t>
            </a:r>
            <a:endParaRPr lang="fa-IR" sz="2000" b="0"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Arial" panose="020B0604020202020204" pitchFamily="34" charset="0"/>
              <a:cs typeface="Arial" panose="020B0604020202020204" pitchFamily="34"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780928"/>
            <a:ext cx="4268170" cy="348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86" y="2798318"/>
            <a:ext cx="4312190" cy="346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885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78709954"/>
              </p:ext>
            </p:extLst>
          </p:nvPr>
        </p:nvGraphicFramePr>
        <p:xfrm>
          <a:off x="7164288" y="153531"/>
          <a:ext cx="1800388" cy="518160"/>
        </p:xfrm>
        <a:graphic>
          <a:graphicData uri="http://schemas.openxmlformats.org/drawingml/2006/table">
            <a:tbl>
              <a:tblPr rtl="1" firstRow="1" bandRow="1"/>
              <a:tblGrid>
                <a:gridCol w="1800388"/>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مشخصات</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فنی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8):</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67" y="980728"/>
            <a:ext cx="8938655" cy="140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descr="C:\Users\user\Desktop\image-80d24cf43b82bc0a188c3df3bf86704d4ff9b21155eead868cef3b3b2c172c71-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780928"/>
            <a:ext cx="320992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971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39347224"/>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پیشرفت</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فیزیکی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8):</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869160"/>
            <a:ext cx="3672409" cy="190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92696"/>
            <a:ext cx="7471569"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821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25694829"/>
              </p:ext>
            </p:extLst>
          </p:nvPr>
        </p:nvGraphicFramePr>
        <p:xfrm>
          <a:off x="7092280" y="153531"/>
          <a:ext cx="1872396" cy="518160"/>
        </p:xfrm>
        <a:graphic>
          <a:graphicData uri="http://schemas.openxmlformats.org/drawingml/2006/table">
            <a:tbl>
              <a:tblPr rtl="1" firstRow="1" bandRow="1"/>
              <a:tblGrid>
                <a:gridCol w="187239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قیمت</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واحدهای  فاز   8</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25523681"/>
              </p:ext>
            </p:extLst>
          </p:nvPr>
        </p:nvGraphicFramePr>
        <p:xfrm>
          <a:off x="7308304" y="764704"/>
          <a:ext cx="1656372" cy="579120"/>
        </p:xfrm>
        <a:graphic>
          <a:graphicData uri="http://schemas.openxmlformats.org/drawingml/2006/table">
            <a:tbl>
              <a:tblPr rtl="1" firstRow="1" bandRow="1"/>
              <a:tblGrid>
                <a:gridCol w="1656372"/>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3200" kern="120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فروش</a:t>
                      </a:r>
                      <a:r>
                        <a:rPr lang="fa-IR" sz="3200" kern="1200" baseline="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نوع  اول</a:t>
                      </a:r>
                      <a:endParaRPr lang="fa-IR" sz="3200" kern="1200" dirty="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539552" y="1412776"/>
            <a:ext cx="8323327" cy="1368152"/>
          </a:xfrm>
        </p:spPr>
        <p:txBody>
          <a:bodyPr/>
          <a:lstStyle/>
          <a:p>
            <a:pPr marL="0" indent="0" algn="just">
              <a:buNone/>
            </a:pPr>
            <a:r>
              <a:rPr lang="fa-IR" sz="200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B Nazanin" panose="00000400000000000000" pitchFamily="2" charset="-78"/>
              </a:rPr>
              <a:t>در این نوع فروش شماره بلوک و طبقه ی واحد مشخص شده نیست وخرید به صورت امتیازی می باشد که پس از 3 الی 4 ماه دعوت نامه از شرکت عمران پردیس برای خریدار برای انتخاب واحد ارسال می گردد.</a:t>
            </a:r>
            <a:endParaRPr lang="fa-IR" sz="200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B Nazani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976539703"/>
              </p:ext>
            </p:extLst>
          </p:nvPr>
        </p:nvGraphicFramePr>
        <p:xfrm>
          <a:off x="7308303" y="2636912"/>
          <a:ext cx="1829527" cy="518160"/>
        </p:xfrm>
        <a:graphic>
          <a:graphicData uri="http://schemas.openxmlformats.org/drawingml/2006/table">
            <a:tbl>
              <a:tblPr rtl="1" firstRow="1" bandRow="1"/>
              <a:tblGrid>
                <a:gridCol w="1829527"/>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جدول</a:t>
                      </a:r>
                      <a:r>
                        <a:rPr lang="fa-IR" sz="2800" kern="1200" baseline="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قیمت  ها</a:t>
                      </a:r>
                      <a:endParaRPr lang="fa-IR" sz="2800" kern="1200" dirty="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20286"/>
            <a:ext cx="8306519" cy="3469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711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264975453"/>
              </p:ext>
            </p:extLst>
          </p:nvPr>
        </p:nvGraphicFramePr>
        <p:xfrm>
          <a:off x="6804248" y="116632"/>
          <a:ext cx="2232436" cy="518160"/>
        </p:xfrm>
        <a:graphic>
          <a:graphicData uri="http://schemas.openxmlformats.org/drawingml/2006/table">
            <a:tbl>
              <a:tblPr rtl="1" firstRow="1" bandRow="1"/>
              <a:tblGrid>
                <a:gridCol w="223243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قیمت</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واحدهای  فاز   8</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78116630"/>
              </p:ext>
            </p:extLst>
          </p:nvPr>
        </p:nvGraphicFramePr>
        <p:xfrm>
          <a:off x="7380312" y="5288450"/>
          <a:ext cx="1656372" cy="518160"/>
        </p:xfrm>
        <a:graphic>
          <a:graphicData uri="http://schemas.openxmlformats.org/drawingml/2006/table">
            <a:tbl>
              <a:tblPr rtl="1" firstRow="1" bandRow="1"/>
              <a:tblGrid>
                <a:gridCol w="1656372"/>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شرایط    وام</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مسکن    مهر</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544454" y="5805264"/>
            <a:ext cx="7747263" cy="1368152"/>
          </a:xfrm>
        </p:spPr>
        <p:txBody>
          <a:bodyPr/>
          <a:lstStyle/>
          <a:p>
            <a:pPr algn="just"/>
            <a:r>
              <a:rPr lang="fa-IR" sz="240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بازپرداخت</a:t>
            </a:r>
            <a:r>
              <a:rPr lang="fa-IR" sz="240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وام 4 درصدی مسکن مهر پردیس ، 12 الی 15 سال می باشد که اقساط ماهیانه آن به صورت تقریبی 250 هزار تومان می باشد.</a:t>
            </a:r>
            <a:endParaRPr lang="fa-IR" sz="240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41" y="2026612"/>
            <a:ext cx="792623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784088" y="1340768"/>
            <a:ext cx="8107303" cy="684076"/>
          </a:xfrm>
          <a:prstGeom prst="rect">
            <a:avLst/>
          </a:prstGeom>
          <a:effectLst/>
        </p:spPr>
        <p:txBody>
          <a:bodyPr vert="horz" lIns="91440" tIns="45720" rIns="91440" bIns="45720" rtlCol="0" anchor="t" anchorCtr="0">
            <a:noAutofit/>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just">
              <a:buFont typeface="Georgia" pitchFamily="18" charset="0"/>
              <a:buNone/>
            </a:pPr>
            <a:r>
              <a:rPr lang="fa-IR" sz="200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در این نوع فروش شماره بلوک و طبقه واحد مشخص شده است وخرید به صورت  قراردادی می باشد.</a:t>
            </a:r>
            <a:endParaRPr lang="fa-IR" sz="200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23841260"/>
              </p:ext>
            </p:extLst>
          </p:nvPr>
        </p:nvGraphicFramePr>
        <p:xfrm>
          <a:off x="7452320" y="692696"/>
          <a:ext cx="1656372" cy="579120"/>
        </p:xfrm>
        <a:graphic>
          <a:graphicData uri="http://schemas.openxmlformats.org/drawingml/2006/table">
            <a:tbl>
              <a:tblPr rtl="1" firstRow="1" bandRow="1"/>
              <a:tblGrid>
                <a:gridCol w="1656372"/>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3200" kern="120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فروش</a:t>
                      </a:r>
                      <a:r>
                        <a:rPr lang="fa-IR" sz="3200" kern="1200" baseline="0" dirty="0" smtClean="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نوع   دوم</a:t>
                      </a:r>
                      <a:endParaRPr lang="fa-IR" sz="3200" kern="1200" dirty="0">
                        <a:ln w="9525">
                          <a:solidFill>
                            <a:prstClr val="black"/>
                          </a:solidFill>
                        </a:ln>
                        <a:solidFill>
                          <a:srgbClr val="7030A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63665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265420032"/>
              </p:ext>
            </p:extLst>
          </p:nvPr>
        </p:nvGraphicFramePr>
        <p:xfrm>
          <a:off x="7322096" y="153531"/>
          <a:ext cx="1642580" cy="518160"/>
        </p:xfrm>
        <a:graphic>
          <a:graphicData uri="http://schemas.openxmlformats.org/drawingml/2006/table">
            <a:tbl>
              <a:tblPr rtl="1" firstRow="1" bandRow="1"/>
              <a:tblGrid>
                <a:gridCol w="1642580"/>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معرفی شهر جدید پردیس:</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323528" y="671691"/>
            <a:ext cx="8640960" cy="6186309"/>
          </a:xfrm>
          <a:prstGeom prst="rect">
            <a:avLst/>
          </a:prstGeom>
          <a:noFill/>
        </p:spPr>
        <p:txBody>
          <a:bodyPr wrap="square" rtlCol="1">
            <a:spAutoFit/>
          </a:bodyPr>
          <a:lstStyle/>
          <a:p>
            <a:pPr algn="just"/>
            <a:r>
              <a:rPr lang="fa-IR" dirty="0" smtClean="0">
                <a:solidFill>
                  <a:prstClr val="black"/>
                </a:solidFill>
                <a:latin typeface="Calibri"/>
                <a:cs typeface="Arial"/>
              </a:rPr>
              <a:t>شهر جدید پردیس در 17 کیلومتری شرق تهران در مسیر جاده هراز واقع گردیده است .پردیس از شمال به سلسله جبال البرز،از غرب به منطقه جاجرود،ازجنوب به روستای کرشت،سیاه سنگ وطاهرآباد واز شرق به بومهن محدود می گردد.</a:t>
            </a:r>
          </a:p>
          <a:p>
            <a:pPr algn="just"/>
            <a:r>
              <a:rPr lang="fa-IR" dirty="0" smtClean="0">
                <a:solidFill>
                  <a:prstClr val="black"/>
                </a:solidFill>
                <a:latin typeface="Calibri"/>
                <a:cs typeface="Arial"/>
              </a:rPr>
              <a:t>مکانیابی شهر جدید پردیس در منطقه شهری تهران با توجه به شرایط طبیعی منطقه واهداف دولت صورت گرفته که با عنایت به موقعیت حساس شهر تهران بعنوان پایتخت و مرکز سیاسی واداری کشورازاهمیت ویژه ای برخوردار می باشد.نقش شهر جدید پردیس در ناحیه شرقی منطقه شهری تهران از نظر جذب جمعیت حایز اهمیت است .این شهر با برنامه ریزی توانسته نقش مهمی در این زمینه ایفا نماید.</a:t>
            </a:r>
          </a:p>
          <a:p>
            <a:pPr algn="just"/>
            <a:r>
              <a:rPr lang="fa-IR" dirty="0" smtClean="0">
                <a:solidFill>
                  <a:prstClr val="black"/>
                </a:solidFill>
                <a:latin typeface="Calibri"/>
                <a:cs typeface="Arial"/>
              </a:rPr>
              <a:t>شهر جدید پردیس با قابلیتهای گردشگری – توریستی و سیاحتی؛موقعیت خاص طبیعی ،ارتفاعات ،آب وهوای مطبوع وجاذبه های طبیعی،شیب و پوشش گیاهی مناسب با چشمه سارهای جاری در جای جای طبیعت ودر چهار فصل سال چشم انداز زیبایی را به وجود آورده است از جمله منطقه آبشار کمرد،منطقه جوزک،منطقه واصفجان منطقه پیست آبعلی، دریاچه سدلار و منطقه لار،دریاچه تار،وبسیاری از مکانهای دیدنی و تاریخی که با نزدیکی به شهرستان دماوند،می تواند اوقات فراغتی سالم وبه یاد ماندنی در ذهن توریستها، گردشگران ومسافران داشته باشد.در حال حاضر با توجه به آخرین مصوبات،این شهر دارای حدود 3600هکتار وسعت وشامل 9 فاز که 6 فاز آن مسکونی شده و سه فاز دیگر تحقیقاتی ، صنعتی و توریستی می باشد.امکاناتی همچون مراکز متعدد تجاری،آتش نشانی، اورژانس، پلیس انتظامی ،راهنمایی ورانندگی و... هم اکنون در این شهر مشغول فعالیت هستند و پارک فناوری پردیس به عنوان مهمترین واولین پارک فناوری بین المللی در ایران در مجاورت این شهر واقع گردیده است .</a:t>
            </a:r>
          </a:p>
          <a:p>
            <a:pPr algn="just"/>
            <a:r>
              <a:rPr lang="fa-IR" dirty="0" smtClean="0">
                <a:solidFill>
                  <a:prstClr val="black"/>
                </a:solidFill>
                <a:latin typeface="Calibri"/>
                <a:cs typeface="Arial"/>
              </a:rPr>
              <a:t>از جمله طرحهای در دست احداث این شهر می توان به پروژه مترو اشاره نمود که آینده ای روشن را برای پردیس رقم خواهد زد.</a:t>
            </a:r>
          </a:p>
          <a:p>
            <a:pPr algn="just"/>
            <a:r>
              <a:rPr lang="fa-IR" dirty="0" smtClean="0">
                <a:solidFill>
                  <a:prstClr val="black"/>
                </a:solidFill>
                <a:latin typeface="Calibri"/>
                <a:cs typeface="Arial"/>
              </a:rPr>
              <a:t>از دیگر ویژگیهای پردیس آزاد راه تهران – پردیس می باشد که با بهره برداری از این آزاد راه حلقه ارتباطی از شرق تهران  به استانهای شمالی وشمال شرق تسهیل شده و فاصله شهر جدید پردیس با تهران را از 25 کیلومتر به 17 کیلومتررسانده است.</a:t>
            </a:r>
            <a:endParaRPr lang="fa-IR" dirty="0">
              <a:solidFill>
                <a:prstClr val="black"/>
              </a:solidFill>
              <a:latin typeface="Calibri"/>
              <a:cs typeface="Arial"/>
            </a:endParaRPr>
          </a:p>
        </p:txBody>
      </p:sp>
    </p:spTree>
    <p:extLst>
      <p:ext uri="{BB962C8B-B14F-4D97-AF65-F5344CB8AC3E}">
        <p14:creationId xmlns:p14="http://schemas.microsoft.com/office/powerpoint/2010/main" val="3219165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787726680"/>
              </p:ext>
            </p:extLst>
          </p:nvPr>
        </p:nvGraphicFramePr>
        <p:xfrm>
          <a:off x="6732240" y="153531"/>
          <a:ext cx="2232436" cy="518160"/>
        </p:xfrm>
        <a:graphic>
          <a:graphicData uri="http://schemas.openxmlformats.org/drawingml/2006/table">
            <a:tbl>
              <a:tblPr rtl="1" firstRow="1" bandRow="1"/>
              <a:tblGrid>
                <a:gridCol w="223243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قیمت</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واحدهای  فاز   8</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08018884"/>
              </p:ext>
            </p:extLst>
          </p:nvPr>
        </p:nvGraphicFramePr>
        <p:xfrm>
          <a:off x="7236296" y="836712"/>
          <a:ext cx="1656372" cy="457200"/>
        </p:xfrm>
        <a:graphic>
          <a:graphicData uri="http://schemas.openxmlformats.org/drawingml/2006/table">
            <a:tbl>
              <a:tblPr rtl="1" firstRow="1" bandRow="1"/>
              <a:tblGrid>
                <a:gridCol w="1656372"/>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400" kern="1200" dirty="0" smtClean="0">
                          <a:ln w="9525">
                            <a:solidFill>
                              <a:prstClr val="black"/>
                            </a:solidFill>
                          </a:ln>
                          <a:solidFill>
                            <a:schemeClr val="tx1"/>
                          </a:solidFill>
                          <a:effectLst>
                            <a:outerShdw blurRad="50000" dist="30000" dir="5400000" algn="tl" rotWithShape="0">
                              <a:srgbClr val="000000">
                                <a:alpha val="30000"/>
                              </a:srgbClr>
                            </a:outerShdw>
                          </a:effectLst>
                          <a:latin typeface="IranNastaliq" pitchFamily="18" charset="0"/>
                          <a:ea typeface="+mn-ea"/>
                          <a:cs typeface="IranNastaliq" pitchFamily="18" charset="0"/>
                        </a:rPr>
                        <a:t>فروش</a:t>
                      </a:r>
                      <a:r>
                        <a:rPr lang="fa-IR" sz="2400" kern="1200" baseline="0" dirty="0" smtClean="0">
                          <a:ln w="9525">
                            <a:solidFill>
                              <a:prstClr val="black"/>
                            </a:solidFill>
                          </a:ln>
                          <a:solidFill>
                            <a:schemeClr val="tx1"/>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نوع  اول :</a:t>
                      </a:r>
                      <a:endParaRPr lang="fa-IR" sz="2400" kern="1200" dirty="0">
                        <a:ln w="9525">
                          <a:solidFill>
                            <a:prstClr val="black"/>
                          </a:solidFill>
                        </a:ln>
                        <a:solidFill>
                          <a:schemeClr val="tx1"/>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2051720" y="1556792"/>
            <a:ext cx="6523127" cy="1368152"/>
          </a:xfrm>
        </p:spPr>
        <p:txBody>
          <a:bodyPr/>
          <a:lstStyle/>
          <a:p>
            <a:pPr algn="just"/>
            <a:r>
              <a:rPr lang="fa-IR" sz="240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این نوع فروش به صورت امتیازی می باشد که در این نوع فروش وم</a:t>
            </a:r>
            <a:endParaRPr lang="fa-IR" sz="240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342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58472858"/>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8 ):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6147" name="Picture 3" descr="C:\Users\user\Desktop\New folder (3)\image-4d637a2b7a632c245bdf1d7ed00b794bd399424bae41a48c9887e65747c06a65-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8272241" cy="465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709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67082423"/>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8 ):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7171" name="Picture 3" descr="C:\Users\user\Desktop\New folder (3)\image-21f22cfb32b56c13c5bc6fa460e2a54645ee6d6ae664b9eff15ef0f5fa09411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268760"/>
            <a:ext cx="7488832" cy="496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370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727659021"/>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8 ):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8194" name="Picture 2" descr="C:\Users\user\Desktop\New folder (3)\image-9df1b87cc744d46b2c069a2cd4c976f25c7b28c81862b40fa561d9c3c38609ab-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8028384" cy="473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370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07388732"/>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8 ):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019175"/>
            <a:ext cx="85725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553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71814205"/>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8 ):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08720"/>
            <a:ext cx="7842448" cy="537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982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81779679"/>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8 ):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7908032" cy="521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104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4416193"/>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8 ):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98375"/>
            <a:ext cx="8136904" cy="550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494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158161866"/>
              </p:ext>
            </p:extLst>
          </p:nvPr>
        </p:nvGraphicFramePr>
        <p:xfrm>
          <a:off x="6732240" y="153531"/>
          <a:ext cx="2232436" cy="518160"/>
        </p:xfrm>
        <a:graphic>
          <a:graphicData uri="http://schemas.openxmlformats.org/drawingml/2006/table">
            <a:tbl>
              <a:tblPr rtl="1" firstRow="1" bandRow="1"/>
              <a:tblGrid>
                <a:gridCol w="223243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قیمت</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واحدهای  فاز   8</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39695431"/>
              </p:ext>
            </p:extLst>
          </p:nvPr>
        </p:nvGraphicFramePr>
        <p:xfrm>
          <a:off x="7236296" y="4437112"/>
          <a:ext cx="1656372" cy="518160"/>
        </p:xfrm>
        <a:graphic>
          <a:graphicData uri="http://schemas.openxmlformats.org/drawingml/2006/table">
            <a:tbl>
              <a:tblPr rtl="1" firstRow="1" bandRow="1"/>
              <a:tblGrid>
                <a:gridCol w="1656372"/>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شرایط    وام</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مسکن    مهر</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1835696" y="5013176"/>
            <a:ext cx="6523127" cy="1368152"/>
          </a:xfrm>
        </p:spPr>
        <p:txBody>
          <a:bodyPr/>
          <a:lstStyle/>
          <a:p>
            <a:pPr algn="just"/>
            <a:r>
              <a:rPr lang="fa-IR" sz="240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بازپرداخت</a:t>
            </a:r>
            <a:r>
              <a:rPr lang="fa-IR" sz="240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وام 4 درصدی مسکن مهر پردیس ، 12 الی 15 سال می باشد که اقساط ماهیانه آن به صورت تقریبی 250 هزار تومان می باشد.</a:t>
            </a:r>
            <a:endParaRPr lang="fa-IR" sz="240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80728"/>
            <a:ext cx="792623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472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
          <p:cNvSpPr txBox="1">
            <a:spLocks/>
          </p:cNvSpPr>
          <p:nvPr/>
        </p:nvSpPr>
        <p:spPr>
          <a:xfrm>
            <a:off x="827584" y="2132856"/>
            <a:ext cx="7532529" cy="1963138"/>
          </a:xfrm>
          <a:prstGeom prst="rect">
            <a:avLst/>
          </a:prstGeom>
        </p:spPr>
        <p:txBody>
          <a:bodyPr anchor="ctr">
            <a:normAutofit fontScale="32500" lnSpcReduction="20000"/>
          </a:bodyPr>
          <a:lstStyle>
            <a:lvl1pPr algn="ctr"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B Zar" pitchFamily="2" charset="-78"/>
              </a:defRPr>
            </a:lvl1pPr>
            <a:extLst/>
          </a:lstStyle>
          <a:p>
            <a:r>
              <a:rPr lang="fa-IR" sz="4800" dirty="0">
                <a:ln w="9525">
                  <a:solidFill>
                    <a:prstClr val="black"/>
                  </a:solidFill>
                </a:ln>
                <a:solidFill>
                  <a:prstClr val="white">
                    <a:lumMod val="85000"/>
                  </a:prstClr>
                </a:solidFill>
                <a:latin typeface="IranNastaliq" pitchFamily="18" charset="0"/>
                <a:cs typeface="IranNastaliq" pitchFamily="18" charset="0"/>
              </a:rPr>
              <a:t/>
            </a:r>
            <a:br>
              <a:rPr lang="fa-IR" sz="4800" dirty="0">
                <a:ln w="9525">
                  <a:solidFill>
                    <a:prstClr val="black"/>
                  </a:solidFill>
                </a:ln>
                <a:solidFill>
                  <a:prstClr val="white">
                    <a:lumMod val="85000"/>
                  </a:prstClr>
                </a:solidFill>
                <a:latin typeface="IranNastaliq" pitchFamily="18" charset="0"/>
                <a:cs typeface="IranNastaliq" pitchFamily="18" charset="0"/>
              </a:rPr>
            </a:br>
            <a:r>
              <a:rPr lang="fa-IR" sz="2000" dirty="0" smtClean="0">
                <a:ln w="9525">
                  <a:solidFill>
                    <a:prstClr val="black"/>
                  </a:solidFill>
                </a:ln>
                <a:solidFill>
                  <a:prstClr val="white">
                    <a:lumMod val="85000"/>
                  </a:prstClr>
                </a:solidFill>
                <a:cs typeface="B Titr" pitchFamily="2" charset="-78"/>
              </a:rPr>
              <a:t/>
            </a:r>
            <a:br>
              <a:rPr lang="fa-IR" sz="2000" dirty="0" smtClean="0">
                <a:ln w="9525">
                  <a:solidFill>
                    <a:prstClr val="black"/>
                  </a:solidFill>
                </a:ln>
                <a:solidFill>
                  <a:prstClr val="white">
                    <a:lumMod val="85000"/>
                  </a:prstClr>
                </a:solidFill>
                <a:cs typeface="B Titr" pitchFamily="2" charset="-78"/>
              </a:rPr>
            </a:br>
            <a:r>
              <a:rPr lang="fa-IR" sz="32000" dirty="0" smtClean="0">
                <a:ln w="9525">
                  <a:solidFill>
                    <a:prstClr val="black"/>
                  </a:solidFill>
                </a:ln>
                <a:solidFill>
                  <a:prstClr val="white">
                    <a:lumMod val="85000"/>
                  </a:prstClr>
                </a:solidFill>
                <a:latin typeface="IranNastaliq" pitchFamily="18" charset="0"/>
                <a:cs typeface="IranNastaliq" pitchFamily="18" charset="0"/>
              </a:rPr>
              <a:t>با  تشکر از حسن  توجه  شما</a:t>
            </a:r>
            <a:endParaRPr lang="en-US" sz="2000" dirty="0">
              <a:ln w="9525">
                <a:solidFill>
                  <a:prstClr val="black"/>
                </a:solidFill>
              </a:ln>
              <a:solidFill>
                <a:srgbClr val="0070C0"/>
              </a:solidFill>
              <a:cs typeface="B Titr" pitchFamily="2" charset="-78"/>
            </a:endParaRPr>
          </a:p>
        </p:txBody>
      </p:sp>
    </p:spTree>
    <p:extLst>
      <p:ext uri="{BB962C8B-B14F-4D97-AF65-F5344CB8AC3E}">
        <p14:creationId xmlns:p14="http://schemas.microsoft.com/office/powerpoint/2010/main" val="314764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145046236"/>
              </p:ext>
            </p:extLst>
          </p:nvPr>
        </p:nvGraphicFramePr>
        <p:xfrm>
          <a:off x="7322096" y="153531"/>
          <a:ext cx="1642580" cy="518160"/>
        </p:xfrm>
        <a:graphic>
          <a:graphicData uri="http://schemas.openxmlformats.org/drawingml/2006/table">
            <a:tbl>
              <a:tblPr rtl="1" firstRow="1" bandRow="1"/>
              <a:tblGrid>
                <a:gridCol w="1642580"/>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rtl="1"/>
                      <a:r>
                        <a:rPr lang="fa-IR" sz="2800" kern="1200" dirty="0" smtClean="0">
                          <a:ln w="9525">
                            <a:solidFill>
                              <a:prstClr val="black"/>
                            </a:solidFill>
                          </a:ln>
                          <a:solidFill>
                            <a:srgbClr val="FF3399"/>
                          </a:solidFill>
                          <a:effectLst>
                            <a:outerShdw blurRad="50000" dist="30000" dir="5400000" algn="tl" rotWithShape="0">
                              <a:srgbClr val="000000">
                                <a:alpha val="30000"/>
                              </a:srgbClr>
                            </a:outerShdw>
                          </a:effectLst>
                          <a:latin typeface="IranNastaliq" pitchFamily="18" charset="0"/>
                          <a:ea typeface="+mn-ea"/>
                          <a:cs typeface="IranNastaliq" pitchFamily="18" charset="0"/>
                        </a:rPr>
                        <a:t>نقشه کلی شهر جدید پردیس:</a:t>
                      </a:r>
                      <a:endParaRPr lang="fa-IR" sz="2800" kern="1200" dirty="0">
                        <a:ln w="9525">
                          <a:solidFill>
                            <a:prstClr val="black"/>
                          </a:solidFill>
                        </a:ln>
                        <a:solidFill>
                          <a:srgbClr val="FF3399"/>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5" name="Picture 2" descr="C:\Users\user\Desktop\rahnamaye naghsheye pard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09917"/>
            <a:ext cx="8003175"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42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301439230"/>
              </p:ext>
            </p:extLst>
          </p:nvPr>
        </p:nvGraphicFramePr>
        <p:xfrm>
          <a:off x="7164288" y="153531"/>
          <a:ext cx="1800388" cy="518160"/>
        </p:xfrm>
        <a:graphic>
          <a:graphicData uri="http://schemas.openxmlformats.org/drawingml/2006/table">
            <a:tbl>
              <a:tblPr rtl="1" firstRow="1" bandRow="1"/>
              <a:tblGrid>
                <a:gridCol w="1800388"/>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شهر جدید پردیس(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11 ):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4" name="Picture 9" descr="C:\Users\user\Desktop\New folder (3)\20130731_1439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104" y="3452384"/>
            <a:ext cx="4405384" cy="3132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7" descr="C:\Users\user\Desktop\New folder (3)\FIL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356992"/>
            <a:ext cx="4176464" cy="3132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793875" y="1052736"/>
            <a:ext cx="6090493" cy="4462239"/>
          </a:xfrm>
        </p:spPr>
        <p:txBody>
          <a:bodyPr/>
          <a:lstStyle/>
          <a:p>
            <a:pPr marL="182880" indent="0" algn="just">
              <a:buNone/>
            </a:pPr>
            <a:r>
              <a:rPr lang="fa-IR" sz="2000" b="0" dirty="0" smtClean="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Arial" panose="020B0604020202020204" pitchFamily="34" charset="0"/>
                <a:cs typeface="Arial" panose="020B0604020202020204" pitchFamily="34" charset="0"/>
              </a:rPr>
              <a:t>فاز 11 شهر پردیس ملقب به پروژه 530 هکتاری واقع شده در دره ی آرا و شمال غرب پردیس می باشد که در جوار لواسانات بزرگ است و دسترسی اصلی این فاز تونل رفت وبرگشت به طول 2 کیلومتر است که این تونل ها همزمان با واگذاری 16 هزار واحد مسکن مهر در دهه فجر سال 1394به بهره برداری خواهد رسید.</a:t>
            </a:r>
            <a:endParaRPr lang="fa-IR" sz="2000" b="0"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097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759710807"/>
              </p:ext>
            </p:extLst>
          </p:nvPr>
        </p:nvGraphicFramePr>
        <p:xfrm>
          <a:off x="7164288" y="153531"/>
          <a:ext cx="1800388" cy="518160"/>
        </p:xfrm>
        <a:graphic>
          <a:graphicData uri="http://schemas.openxmlformats.org/drawingml/2006/table">
            <a:tbl>
              <a:tblPr rtl="1" firstRow="1" bandRow="1"/>
              <a:tblGrid>
                <a:gridCol w="1800388"/>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زیر ساخت ها      (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11 ):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3" name="Subtitle 2"/>
          <p:cNvSpPr>
            <a:spLocks noGrp="1"/>
          </p:cNvSpPr>
          <p:nvPr>
            <p:ph type="subTitle" idx="1"/>
          </p:nvPr>
        </p:nvSpPr>
        <p:spPr>
          <a:xfrm>
            <a:off x="539552" y="3717032"/>
            <a:ext cx="7704856" cy="2088232"/>
          </a:xfrm>
        </p:spPr>
        <p:txBody>
          <a:bodyPr>
            <a:noAutofit/>
          </a:bodyPr>
          <a:lstStyle/>
          <a:p>
            <a:endParaRPr lang="fa-IR"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a:p>
            <a:endParaRPr lang="fa-I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a:p>
            <a:r>
              <a:rPr lang="fa-IR"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a:t>
            </a:r>
            <a:endParaRPr lang="fa-I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9" name="Title 1"/>
          <p:cNvSpPr>
            <a:spLocks noGrp="1"/>
          </p:cNvSpPr>
          <p:nvPr>
            <p:ph type="ctrTitle"/>
          </p:nvPr>
        </p:nvSpPr>
        <p:spPr>
          <a:xfrm>
            <a:off x="467544" y="1268760"/>
            <a:ext cx="8039447" cy="4680520"/>
          </a:xfrm>
        </p:spPr>
        <p:txBody>
          <a:bodyPr/>
          <a:lstStyle/>
          <a:p>
            <a:pPr algn="just"/>
            <a: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t>در خصوص تامین آب ، دو خط انتقال آب از تصفیه خانه شهر پردیس به فاز 11انتقال می یابد که دو مخزن تامین آب به حجم 4000متر مکعب و 10000متر مکعب پیشرفت فیزیکی 90 درصد دارند که مخزن 10000متر مکعبی احداث شده است که تا یک ماه آینده خط انتقال آب بین مخزن 10000مترمکعبی و تصفیه خانه تکمیل می گردد.</a:t>
            </a:r>
            <a:b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br>
            <a:r>
              <a:rPr lang="fa-IR" sz="2000" b="0" dirty="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t/>
            </a:r>
            <a:br>
              <a:rPr lang="fa-IR" sz="2000" b="0" dirty="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br>
            <a: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t/>
            </a:r>
            <a:b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br>
            <a: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t>درخصوص تامین برق نیز پست تبدیل 230 کیلو ولت به 20 کیلو ولت از شهریار به پردیس انتقال می یابد و یک پست سیار 90 مگا ولت آمپری در پردیس نصب خواهد شد.</a:t>
            </a:r>
            <a:b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br>
            <a: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t/>
            </a:r>
            <a:b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br>
            <a: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t/>
            </a:r>
            <a:b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br>
            <a:r>
              <a:rPr lang="fa-IR" sz="2000" b="0" dirty="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t/>
            </a:r>
            <a:br>
              <a:rPr lang="fa-IR" sz="2000" b="0" dirty="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br>
            <a:r>
              <a:rPr lang="fa-IR" sz="2000" b="0" dirty="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t/>
            </a:r>
            <a:br>
              <a:rPr lang="fa-IR" sz="2000" b="0" dirty="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br>
            <a: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t>مسیر خط تغذیه گاز هم از سوی شکت عمران پردیس به پیمانکاران واگذار شده است. </a:t>
            </a:r>
            <a:br>
              <a:rPr lang="fa-IR" sz="2000" b="0" dirty="0" smtClean="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rPr>
            </a:br>
            <a:r>
              <a:rPr lang="fa-IR" sz="2000" dirty="0">
                <a:ln w="10541" cmpd="sng">
                  <a:solidFill>
                    <a:srgbClr val="7D7D7D">
                      <a:tint val="100000"/>
                      <a:shade val="100000"/>
                      <a:satMod val="110000"/>
                    </a:srgbClr>
                  </a:solidFill>
                  <a:prstDash val="solid"/>
                </a:ln>
                <a:solidFill>
                  <a:schemeClr val="tx1">
                    <a:lumMod val="85000"/>
                    <a:lumOff val="15000"/>
                  </a:schemeClr>
                </a:solidFill>
                <a:effectLst/>
                <a:latin typeface="Arial" panose="020B0604020202020204" pitchFamily="34" charset="0"/>
                <a:cs typeface="Arial" panose="020B0604020202020204" pitchFamily="34" charset="0"/>
              </a:rPr>
              <a:t/>
            </a:r>
            <a:br>
              <a:rPr lang="fa-IR" sz="2000" dirty="0">
                <a:ln w="10541" cmpd="sng">
                  <a:solidFill>
                    <a:srgbClr val="7D7D7D">
                      <a:tint val="100000"/>
                      <a:shade val="100000"/>
                      <a:satMod val="110000"/>
                    </a:srgbClr>
                  </a:solidFill>
                  <a:prstDash val="solid"/>
                </a:ln>
                <a:solidFill>
                  <a:schemeClr val="tx1">
                    <a:lumMod val="85000"/>
                    <a:lumOff val="15000"/>
                  </a:schemeClr>
                </a:solidFill>
                <a:effectLst/>
                <a:latin typeface="Arial" panose="020B0604020202020204" pitchFamily="34" charset="0"/>
                <a:cs typeface="Arial" panose="020B0604020202020204" pitchFamily="34" charset="0"/>
              </a:rPr>
            </a:br>
            <a:r>
              <a:rPr lang="fa-IR" sz="2000" dirty="0">
                <a:ln w="10541" cmpd="sng">
                  <a:solidFill>
                    <a:srgbClr val="7D7D7D">
                      <a:tint val="100000"/>
                      <a:shade val="100000"/>
                      <a:satMod val="110000"/>
                    </a:srgbClr>
                  </a:solidFill>
                  <a:prstDash val="solid"/>
                </a:ln>
                <a:solidFill>
                  <a:schemeClr val="tx1">
                    <a:lumMod val="85000"/>
                    <a:lumOff val="15000"/>
                  </a:schemeClr>
                </a:solidFill>
                <a:effectLst/>
                <a:latin typeface="Arial" panose="020B0604020202020204" pitchFamily="34" charset="0"/>
                <a:cs typeface="Arial" panose="020B0604020202020204" pitchFamily="34" charset="0"/>
              </a:rPr>
              <a:t/>
            </a:r>
            <a:br>
              <a:rPr lang="fa-IR" sz="2000" dirty="0">
                <a:ln w="10541" cmpd="sng">
                  <a:solidFill>
                    <a:srgbClr val="7D7D7D">
                      <a:tint val="100000"/>
                      <a:shade val="100000"/>
                      <a:satMod val="110000"/>
                    </a:srgbClr>
                  </a:solidFill>
                  <a:prstDash val="solid"/>
                </a:ln>
                <a:solidFill>
                  <a:schemeClr val="tx1">
                    <a:lumMod val="85000"/>
                    <a:lumOff val="15000"/>
                  </a:schemeClr>
                </a:solidFill>
                <a:effectLst/>
                <a:latin typeface="Arial" panose="020B0604020202020204" pitchFamily="34" charset="0"/>
                <a:cs typeface="Arial" panose="020B0604020202020204" pitchFamily="34" charset="0"/>
              </a:rPr>
            </a:br>
            <a:endParaRPr lang="fa-IR" sz="2000" b="0" dirty="0">
              <a:ln w="17780" cmpd="sng">
                <a:solidFill>
                  <a:sysClr val="windowText" lastClr="000000"/>
                </a:solidFill>
                <a:prstDash val="solid"/>
                <a:miter lim="800000"/>
              </a:ln>
              <a:solidFill>
                <a:sysClr val="windowText" lastClr="000000"/>
              </a:solidFill>
              <a:effectLst/>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43635964"/>
              </p:ext>
            </p:extLst>
          </p:nvPr>
        </p:nvGraphicFramePr>
        <p:xfrm>
          <a:off x="7884368" y="764704"/>
          <a:ext cx="827584" cy="518160"/>
        </p:xfrm>
        <a:graphic>
          <a:graphicData uri="http://schemas.openxmlformats.org/drawingml/2006/table">
            <a:tbl>
              <a:tblPr rtl="1" firstRow="1" bandRow="1"/>
              <a:tblGrid>
                <a:gridCol w="827584"/>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آب</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30237956"/>
              </p:ext>
            </p:extLst>
          </p:nvPr>
        </p:nvGraphicFramePr>
        <p:xfrm>
          <a:off x="7884368" y="2996952"/>
          <a:ext cx="827584" cy="518160"/>
        </p:xfrm>
        <a:graphic>
          <a:graphicData uri="http://schemas.openxmlformats.org/drawingml/2006/table">
            <a:tbl>
              <a:tblPr rtl="1" firstRow="1" bandRow="1"/>
              <a:tblGrid>
                <a:gridCol w="827584"/>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برق</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13442081"/>
              </p:ext>
            </p:extLst>
          </p:nvPr>
        </p:nvGraphicFramePr>
        <p:xfrm>
          <a:off x="7740352" y="4725144"/>
          <a:ext cx="827584" cy="518160"/>
        </p:xfrm>
        <a:graphic>
          <a:graphicData uri="http://schemas.openxmlformats.org/drawingml/2006/table">
            <a:tbl>
              <a:tblPr rtl="1" firstRow="1" bandRow="1"/>
              <a:tblGrid>
                <a:gridCol w="827584"/>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گاز</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094455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86881082"/>
              </p:ext>
            </p:extLst>
          </p:nvPr>
        </p:nvGraphicFramePr>
        <p:xfrm>
          <a:off x="7164288" y="153531"/>
          <a:ext cx="1800388" cy="518160"/>
        </p:xfrm>
        <a:graphic>
          <a:graphicData uri="http://schemas.openxmlformats.org/drawingml/2006/table">
            <a:tbl>
              <a:tblPr rtl="1" firstRow="1" bandRow="1"/>
              <a:tblGrid>
                <a:gridCol w="1800388"/>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مشخصات</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فنی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11 ):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09175943"/>
              </p:ext>
            </p:extLst>
          </p:nvPr>
        </p:nvGraphicFramePr>
        <p:xfrm>
          <a:off x="323528" y="980728"/>
          <a:ext cx="8575009" cy="1368152"/>
        </p:xfrm>
        <a:graphic>
          <a:graphicData uri="http://schemas.openxmlformats.org/drawingml/2006/table">
            <a:tbl>
              <a:tblPr rtl="1"/>
              <a:tblGrid>
                <a:gridCol w="1181913"/>
                <a:gridCol w="707357"/>
                <a:gridCol w="707357"/>
                <a:gridCol w="707357"/>
                <a:gridCol w="707357"/>
                <a:gridCol w="754340"/>
                <a:gridCol w="660374"/>
                <a:gridCol w="707357"/>
                <a:gridCol w="707357"/>
                <a:gridCol w="855800"/>
                <a:gridCol w="878440"/>
              </a:tblGrid>
              <a:tr h="636349">
                <a:tc>
                  <a:txBody>
                    <a:bodyPr/>
                    <a:lstStyle/>
                    <a:p>
                      <a:pPr algn="ctr" rtl="1" fontAlgn="ctr"/>
                      <a:r>
                        <a:rPr lang="fa-IR" sz="1400" b="1" i="0" u="none" strike="noStrike" dirty="0">
                          <a:solidFill>
                            <a:srgbClr val="000000"/>
                          </a:solidFill>
                          <a:effectLst/>
                          <a:latin typeface="B Nazanin"/>
                          <a:cs typeface="B Nazanin" panose="00000400000000000000" pitchFamily="2" charset="-78"/>
                        </a:rPr>
                        <a:t>نام پروژه</a:t>
                      </a:r>
                      <a:endParaRPr lang="fa-IR" sz="1200" b="1" i="0" u="none" strike="noStrike" dirty="0">
                        <a:solidFill>
                          <a:srgbClr val="000000"/>
                        </a:solidFill>
                        <a:effectLst/>
                        <a:latin typeface="B Nazanin"/>
                        <a:cs typeface="B Nazanin" panose="00000400000000000000" pitchFamily="2" charset="-78"/>
                      </a:endParaRPr>
                    </a:p>
                  </a:txBody>
                  <a:tcPr marL="5151" marR="5151" marT="51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rtl="1" fontAlgn="ctr"/>
                      <a:r>
                        <a:rPr lang="fa-IR" sz="1200" b="1" i="0" u="none" strike="noStrike" dirty="0">
                          <a:solidFill>
                            <a:srgbClr val="000000"/>
                          </a:solidFill>
                          <a:effectLst/>
                          <a:latin typeface="B Nazanin"/>
                          <a:cs typeface="B Nazanin" panose="00000400000000000000" pitchFamily="2" charset="-78"/>
                        </a:rPr>
                        <a:t>نوع اسکلت</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rtl="1" fontAlgn="ctr"/>
                      <a:r>
                        <a:rPr lang="fa-IR" sz="1200" b="1" i="0" u="none" strike="noStrike" dirty="0" smtClean="0">
                          <a:solidFill>
                            <a:srgbClr val="000000"/>
                          </a:solidFill>
                          <a:effectLst/>
                          <a:latin typeface="B Nazanin"/>
                          <a:cs typeface="B Nazanin" panose="00000400000000000000" pitchFamily="2" charset="-78"/>
                        </a:rPr>
                        <a:t>تعداد </a:t>
                      </a:r>
                      <a:r>
                        <a:rPr lang="fa-IR" sz="1200" b="1" i="0" u="none" strike="noStrike" dirty="0">
                          <a:solidFill>
                            <a:srgbClr val="000000"/>
                          </a:solidFill>
                          <a:effectLst/>
                          <a:latin typeface="B Nazanin"/>
                          <a:cs typeface="B Nazanin" panose="00000400000000000000" pitchFamily="2" charset="-78"/>
                        </a:rPr>
                        <a:t>واحد</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rtl="1" fontAlgn="ctr"/>
                      <a:r>
                        <a:rPr lang="fa-IR" sz="1200" b="1" i="0" u="none" strike="noStrike" dirty="0">
                          <a:solidFill>
                            <a:srgbClr val="000000"/>
                          </a:solidFill>
                          <a:effectLst/>
                          <a:latin typeface="B Nazanin"/>
                          <a:cs typeface="B Nazanin" panose="00000400000000000000" pitchFamily="2" charset="-78"/>
                        </a:rPr>
                        <a:t>تعداد طبقات</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rtl="1" fontAlgn="ctr"/>
                      <a:r>
                        <a:rPr lang="fa-IR" sz="1200" b="1" i="0" u="none" strike="noStrike" dirty="0">
                          <a:solidFill>
                            <a:srgbClr val="000000"/>
                          </a:solidFill>
                          <a:effectLst/>
                          <a:latin typeface="B Nazanin"/>
                          <a:cs typeface="B Nazanin" panose="00000400000000000000" pitchFamily="2" charset="-78"/>
                        </a:rPr>
                        <a:t>تعداد واحد</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rtl="1" fontAlgn="ctr"/>
                      <a:r>
                        <a:rPr lang="fa-IR" sz="1200" b="1" i="0" u="none" strike="noStrike" dirty="0">
                          <a:solidFill>
                            <a:srgbClr val="000000"/>
                          </a:solidFill>
                          <a:effectLst/>
                          <a:latin typeface="B Nazanin"/>
                          <a:cs typeface="B Nazanin" panose="00000400000000000000" pitchFamily="2" charset="-78"/>
                        </a:rPr>
                        <a:t>تعداد خواب</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rtl="1" fontAlgn="ctr"/>
                      <a:r>
                        <a:rPr lang="fa-IR" sz="1200" b="1" i="0" u="none" strike="noStrike" dirty="0">
                          <a:solidFill>
                            <a:srgbClr val="000000"/>
                          </a:solidFill>
                          <a:effectLst/>
                          <a:latin typeface="B Nazanin"/>
                          <a:cs typeface="B Nazanin" panose="00000400000000000000" pitchFamily="2" charset="-78"/>
                        </a:rPr>
                        <a:t>تعداد آسانسور</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rtl="1" fontAlgn="ctr"/>
                      <a:r>
                        <a:rPr lang="fa-IR" sz="1200" b="1" i="0" u="none" strike="noStrike" dirty="0">
                          <a:solidFill>
                            <a:srgbClr val="000000"/>
                          </a:solidFill>
                          <a:effectLst/>
                          <a:latin typeface="B Nazanin"/>
                          <a:cs typeface="B Nazanin" panose="00000400000000000000" pitchFamily="2" charset="-78"/>
                        </a:rPr>
                        <a:t>پارکینگ</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rtl="1" fontAlgn="ctr"/>
                      <a:r>
                        <a:rPr lang="fa-IR" sz="1200" b="1" i="0" u="none" strike="noStrike" dirty="0">
                          <a:solidFill>
                            <a:srgbClr val="000000"/>
                          </a:solidFill>
                          <a:effectLst/>
                          <a:latin typeface="B Nazanin"/>
                          <a:cs typeface="B Nazanin" panose="00000400000000000000" pitchFamily="2" charset="-78"/>
                        </a:rPr>
                        <a:t>انباری</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rtl="1" fontAlgn="ctr"/>
                      <a:r>
                        <a:rPr lang="fa-IR" sz="1050" b="1" i="0" u="none" strike="noStrike" dirty="0">
                          <a:solidFill>
                            <a:srgbClr val="000000"/>
                          </a:solidFill>
                          <a:effectLst/>
                          <a:latin typeface="B Nazanin"/>
                          <a:cs typeface="B Nazanin" panose="00000400000000000000" pitchFamily="2" charset="-78"/>
                        </a:rPr>
                        <a:t>متراژ مفید(مترمربع)</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rtl="1" fontAlgn="ctr"/>
                      <a:r>
                        <a:rPr lang="fa-IR" sz="1050" b="1" i="0" u="none" strike="noStrike" dirty="0">
                          <a:solidFill>
                            <a:srgbClr val="000000"/>
                          </a:solidFill>
                          <a:effectLst/>
                          <a:latin typeface="B Nazanin"/>
                          <a:cs typeface="B Nazanin" panose="00000400000000000000" pitchFamily="2" charset="-78"/>
                        </a:rPr>
                        <a:t>متراژ غیرمفید(مترمربع)</a:t>
                      </a:r>
                    </a:p>
                  </a:txBody>
                  <a:tcPr marL="5151" marR="5151" marT="51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r>
              <a:tr h="731803">
                <a:tc>
                  <a:txBody>
                    <a:bodyPr/>
                    <a:lstStyle/>
                    <a:p>
                      <a:pPr algn="ctr" rtl="1" fontAlgn="ctr"/>
                      <a:r>
                        <a:rPr lang="fa-IR" sz="1400" b="0" i="0" u="none" strike="noStrike" dirty="0">
                          <a:solidFill>
                            <a:srgbClr val="000000"/>
                          </a:solidFill>
                          <a:effectLst/>
                          <a:latin typeface="B Nazanin"/>
                          <a:cs typeface="B Nazanin" panose="00000400000000000000" pitchFamily="2" charset="-78"/>
                        </a:rPr>
                        <a:t>پروژه 530 هکتاری (کوزو پارس)</a:t>
                      </a:r>
                    </a:p>
                  </a:txBody>
                  <a:tcPr marL="5151" marR="5151" marT="51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1" fontAlgn="ctr"/>
                      <a:r>
                        <a:rPr lang="fa-IR" sz="1400" b="0" i="0" u="none" strike="noStrike" dirty="0">
                          <a:solidFill>
                            <a:srgbClr val="000000"/>
                          </a:solidFill>
                          <a:effectLst/>
                          <a:latin typeface="B Nazanin"/>
                          <a:cs typeface="B Nazanin" panose="00000400000000000000" pitchFamily="2" charset="-78"/>
                        </a:rPr>
                        <a:t>بتنی</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0" fontAlgn="ctr"/>
                      <a:r>
                        <a:rPr lang="fa-IR" sz="1400" b="0" i="0" u="none" strike="noStrike" dirty="0">
                          <a:solidFill>
                            <a:srgbClr val="000000"/>
                          </a:solidFill>
                          <a:effectLst/>
                          <a:latin typeface="B Nazanin"/>
                          <a:cs typeface="B Nazanin" panose="00000400000000000000" pitchFamily="2" charset="-78"/>
                        </a:rPr>
                        <a:t>33335</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0" fontAlgn="ctr"/>
                      <a:r>
                        <a:rPr lang="fa-IR" sz="1400" b="0" i="0" u="none" strike="noStrike" dirty="0">
                          <a:solidFill>
                            <a:srgbClr val="000000"/>
                          </a:solidFill>
                          <a:effectLst/>
                          <a:latin typeface="B Nazanin"/>
                          <a:cs typeface="B Nazanin" panose="00000400000000000000" pitchFamily="2" charset="-78"/>
                        </a:rPr>
                        <a:t>15</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0" fontAlgn="ctr"/>
                      <a:r>
                        <a:rPr lang="fa-IR" sz="1400" b="0" i="0" u="none" strike="noStrike" dirty="0">
                          <a:solidFill>
                            <a:srgbClr val="000000"/>
                          </a:solidFill>
                          <a:effectLst/>
                          <a:latin typeface="B Nazanin"/>
                          <a:cs typeface="B Nazanin" panose="00000400000000000000" pitchFamily="2" charset="-78"/>
                        </a:rPr>
                        <a:t>4</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0" fontAlgn="ctr"/>
                      <a:r>
                        <a:rPr lang="fa-IR" sz="1400" b="0" i="0" u="none" strike="noStrike" dirty="0">
                          <a:solidFill>
                            <a:srgbClr val="000000"/>
                          </a:solidFill>
                          <a:effectLst/>
                          <a:latin typeface="B Nazanin"/>
                          <a:cs typeface="B Nazanin" panose="00000400000000000000" pitchFamily="2" charset="-78"/>
                        </a:rPr>
                        <a:t>2</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0" fontAlgn="ctr"/>
                      <a:r>
                        <a:rPr lang="fa-IR" sz="1400" b="0" i="0" u="none" strike="noStrike" dirty="0">
                          <a:solidFill>
                            <a:srgbClr val="000000"/>
                          </a:solidFill>
                          <a:effectLst/>
                          <a:latin typeface="B Nazanin"/>
                          <a:cs typeface="B Nazanin" panose="00000400000000000000" pitchFamily="2" charset="-78"/>
                        </a:rPr>
                        <a:t>2</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1" fontAlgn="ctr"/>
                      <a:r>
                        <a:rPr lang="fa-IR" sz="1400" b="0" i="0" u="none" strike="noStrike" dirty="0">
                          <a:solidFill>
                            <a:srgbClr val="000000"/>
                          </a:solidFill>
                          <a:effectLst/>
                          <a:latin typeface="B Nazanin"/>
                          <a:cs typeface="B Nazanin" panose="00000400000000000000" pitchFamily="2" charset="-78"/>
                        </a:rPr>
                        <a:t>محوطه</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1" fontAlgn="ctr"/>
                      <a:r>
                        <a:rPr lang="fa-IR" sz="1400" b="0" i="0" u="none" strike="noStrike" dirty="0">
                          <a:solidFill>
                            <a:srgbClr val="000000"/>
                          </a:solidFill>
                          <a:effectLst/>
                          <a:latin typeface="B Nazanin"/>
                          <a:cs typeface="B Nazanin" panose="00000400000000000000" pitchFamily="2" charset="-78"/>
                        </a:rPr>
                        <a:t>داخل واحد</a:t>
                      </a: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0" fontAlgn="ctr"/>
                      <a:r>
                        <a:rPr lang="fa-IR" sz="1400" b="0" i="0" u="none" strike="noStrike" dirty="0" smtClean="0">
                          <a:solidFill>
                            <a:srgbClr val="000000"/>
                          </a:solidFill>
                          <a:effectLst/>
                          <a:latin typeface="B Nazanin"/>
                          <a:cs typeface="B Nazanin" panose="00000400000000000000" pitchFamily="2" charset="-78"/>
                        </a:rPr>
                        <a:t>86.80</a:t>
                      </a:r>
                      <a:endParaRPr lang="fa-IR" sz="1400" b="0" i="0" u="none" strike="noStrike" dirty="0">
                        <a:solidFill>
                          <a:srgbClr val="000000"/>
                        </a:solidFill>
                        <a:effectLst/>
                        <a:latin typeface="B Nazanin"/>
                        <a:cs typeface="B Nazanin" panose="00000400000000000000" pitchFamily="2" charset="-78"/>
                      </a:endParaRPr>
                    </a:p>
                  </a:txBody>
                  <a:tcPr marL="5151" marR="5151" marT="5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0" fontAlgn="ctr"/>
                      <a:r>
                        <a:rPr lang="fa-IR" sz="1400" b="0" i="0" u="none" strike="noStrike" dirty="0">
                          <a:solidFill>
                            <a:srgbClr val="000000"/>
                          </a:solidFill>
                          <a:effectLst/>
                          <a:latin typeface="B Nazanin"/>
                          <a:cs typeface="B Nazanin" panose="00000400000000000000" pitchFamily="2" charset="-78"/>
                        </a:rPr>
                        <a:t>106</a:t>
                      </a:r>
                    </a:p>
                  </a:txBody>
                  <a:tcPr marL="5151" marR="5151" marT="51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pic>
        <p:nvPicPr>
          <p:cNvPr id="7" name="Picture 4" descr="C:\Users\user\Desktop\Building Plan For Phase 11_c9c30a01.jpg"/>
          <p:cNvPicPr>
            <a:picLocks noChangeAspect="1" noChangeArrowheads="1"/>
          </p:cNvPicPr>
          <p:nvPr/>
        </p:nvPicPr>
        <p:blipFill rotWithShape="1">
          <a:blip r:embed="rId3">
            <a:extLst>
              <a:ext uri="{28A0092B-C50C-407E-A947-70E740481C1C}">
                <a14:useLocalDpi xmlns:a14="http://schemas.microsoft.com/office/drawing/2010/main" val="0"/>
              </a:ext>
            </a:extLst>
          </a:blip>
          <a:srcRect l="2490" t="11283" r="1987" b="22186"/>
          <a:stretch/>
        </p:blipFill>
        <p:spPr bwMode="auto">
          <a:xfrm>
            <a:off x="1947839" y="2564904"/>
            <a:ext cx="5328592" cy="387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76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69498043"/>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پیشرفت</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فیزیکی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11 ):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45090"/>
            <a:ext cx="6874148" cy="430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5052024"/>
            <a:ext cx="3240360" cy="168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163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699755597"/>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11 ):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94" y="1052736"/>
            <a:ext cx="857250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878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3421238"/>
              </p:ext>
            </p:extLst>
          </p:nvPr>
        </p:nvGraphicFramePr>
        <p:xfrm>
          <a:off x="6372200" y="153531"/>
          <a:ext cx="2592476" cy="518160"/>
        </p:xfrm>
        <a:graphic>
          <a:graphicData uri="http://schemas.openxmlformats.org/drawingml/2006/table">
            <a:tbl>
              <a:tblPr rtl="1" firstRow="1" bandRow="1"/>
              <a:tblGrid>
                <a:gridCol w="2592476"/>
              </a:tblGrid>
              <a:tr h="370840">
                <a:tc>
                  <a:txBody>
                    <a:bodyPr/>
                    <a:lstStyle>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algn="ctr" rtl="1"/>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عکس</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هایی  از  پروژه   </a:t>
                      </a:r>
                      <a:r>
                        <a:rPr lang="fa-IR" sz="2800" kern="120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فاز</a:t>
                      </a:r>
                      <a:r>
                        <a:rPr lang="fa-IR" sz="2800" kern="1200" baseline="0" dirty="0" smtClean="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rPr>
                        <a:t> 11 ):</a:t>
                      </a:r>
                      <a:endParaRPr lang="fa-IR" sz="2800" kern="1200" dirty="0">
                        <a:ln w="9525">
                          <a:solidFill>
                            <a:prstClr val="black"/>
                          </a:solidFill>
                        </a:ln>
                        <a:solidFill>
                          <a:srgbClr val="C00000"/>
                        </a:solidFill>
                        <a:effectLst>
                          <a:outerShdw blurRad="50000" dist="30000" dir="5400000" algn="tl" rotWithShape="0">
                            <a:srgbClr val="000000">
                              <a:alpha val="30000"/>
                            </a:srgbClr>
                          </a:outerShdw>
                        </a:effectLst>
                        <a:latin typeface="IranNastaliq" pitchFamily="18" charset="0"/>
                        <a:ea typeface="+mn-ea"/>
                        <a:cs typeface="IranNastaliq"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781050"/>
            <a:ext cx="857250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809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4076</TotalTime>
  <Words>985</Words>
  <Application>Microsoft Office PowerPoint</Application>
  <PresentationFormat>On-screen Show (4:3)</PresentationFormat>
  <Paragraphs>114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Slipstream</vt:lpstr>
      <vt:lpstr>PowerPoint Presentation</vt:lpstr>
      <vt:lpstr>PowerPoint Presentation</vt:lpstr>
      <vt:lpstr>PowerPoint Presentation</vt:lpstr>
      <vt:lpstr>فاز 11 شهر پردیس ملقب به پروژه 530 هکتاری واقع شده در دره ی آرا و شمال غرب پردیس می باشد که در جوار لواسانات بزرگ است و دسترسی اصلی این فاز تونل رفت وبرگشت به طول 2 کیلومتر است که این تونل ها همزمان با واگذاری 16 هزار واحد مسکن مهر در دهه فجر سال 1394به بهره برداری خواهد رسید.</vt:lpstr>
      <vt:lpstr>در خصوص تامین آب ، دو خط انتقال آب از تصفیه خانه شهر پردیس به فاز 11انتقال می یابد که دو مخزن تامین آب به حجم 4000متر مکعب و 10000متر مکعب پیشرفت فیزیکی 90 درصد دارند که مخزن 10000متر مکعبی احداث شده است که تا یک ماه آینده خط انتقال آب بین مخزن 10000مترمکعبی و تصفیه خانه تکمیل می گردد.   درخصوص تامین برق نیز پست تبدیل 230 کیلو ولت به 20 کیلو ولت از شهریار به پردیس انتقال می یابد و یک پست سیار 90 مگا ولت آمپری در پردیس نصب خواهد شد.     مسیر خط تغذیه گاز هم از سوی شکت عمران پردیس به پیمانکاران واگذار شده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 این نوع فروش شماره بلوک و طبقه ی واحد مشخص شده نیست وخرید به صورت امتیازی می باشد که پس از 3 الی 4 ماه دعوت نامه از شرکت عمران پردیس برای خریدار برای انتخاب واحد ارسال می گردد.</vt:lpstr>
      <vt:lpstr>در این نوع فروش شماره بلوک و طبقه واحد مشخص شده است وخرید به صورت  قراردادی می باشد.</vt:lpstr>
      <vt:lpstr>فاز 8 شهر پردیس ملقب به پروژه 488 هکتاری واقع شده در دره ی بهشت  و جنوب غرب پردیس می باشد و دسترسی اصلی این فاز از آزادراه تهران - پردیس می باشد.</vt:lpstr>
      <vt:lpstr>PowerPoint Presentation</vt:lpstr>
      <vt:lpstr>PowerPoint Presentation</vt:lpstr>
      <vt:lpstr>در این نوع فروش شماره بلوک و طبقه ی واحد مشخص شده نیست وخرید به صورت امتیازی می باشد که پس از 3 الی 4 ماه دعوت نامه از شرکت عمران پردیس برای خریدار برای انتخاب واحد ارسال می گردد.</vt:lpstr>
      <vt:lpstr>بازپرداخت وام 4 درصدی مسکن مهر پردیس ، 12 الی 15 سال می باشد که اقساط ماهیانه آن به صورت تقریبی 250 هزار تومان می باشد.</vt:lpstr>
      <vt:lpstr>این نوع فروش به صورت امتیازی می باشد که در این نوع فروش 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بازپرداخت وام 4 درصدی مسکن مهر پردیس ، 12 الی 15 سال می باشد که اقساط ماهیانه آن به صورت تقریبی 250 هزار تومان می باشد.</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saber.ghafari</dc:creator>
  <cp:lastModifiedBy>admin</cp:lastModifiedBy>
  <cp:revision>89</cp:revision>
  <dcterms:created xsi:type="dcterms:W3CDTF">2015-09-26T14:58:51Z</dcterms:created>
  <dcterms:modified xsi:type="dcterms:W3CDTF">2015-11-10T06:21:50Z</dcterms:modified>
</cp:coreProperties>
</file>